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9"/>
  </p:notesMasterIdLst>
  <p:sldIdLst>
    <p:sldId id="256" r:id="rId2"/>
    <p:sldId id="293" r:id="rId3"/>
    <p:sldId id="257" r:id="rId4"/>
    <p:sldId id="258" r:id="rId5"/>
    <p:sldId id="259" r:id="rId6"/>
    <p:sldId id="294" r:id="rId7"/>
    <p:sldId id="295" r:id="rId8"/>
    <p:sldId id="261" r:id="rId9"/>
    <p:sldId id="301" r:id="rId10"/>
    <p:sldId id="260" r:id="rId11"/>
    <p:sldId id="265" r:id="rId12"/>
    <p:sldId id="264" r:id="rId13"/>
    <p:sldId id="302" r:id="rId14"/>
    <p:sldId id="303" r:id="rId15"/>
    <p:sldId id="304" r:id="rId16"/>
    <p:sldId id="305" r:id="rId17"/>
    <p:sldId id="300" r:id="rId18"/>
    <p:sldId id="266" r:id="rId19"/>
    <p:sldId id="306" r:id="rId20"/>
    <p:sldId id="268" r:id="rId21"/>
    <p:sldId id="270" r:id="rId22"/>
    <p:sldId id="269" r:id="rId23"/>
    <p:sldId id="298" r:id="rId24"/>
    <p:sldId id="273" r:id="rId25"/>
    <p:sldId id="271" r:id="rId26"/>
    <p:sldId id="299" r:id="rId27"/>
    <p:sldId id="274" r:id="rId28"/>
  </p:sldIdLst>
  <p:sldSz cx="9144000" cy="5143500" type="screen16x9"/>
  <p:notesSz cx="6858000" cy="9144000"/>
  <p:embeddedFontLst>
    <p:embeddedFont>
      <p:font typeface="Assistant ExtraLight" panose="020B0604020202020204" charset="-79"/>
      <p:regular r:id="rId30"/>
      <p:bold r:id="rId31"/>
    </p:embeddedFont>
    <p:embeddedFont>
      <p:font typeface="Nunito Sans" panose="020B0604020202020204" charset="0"/>
      <p:regular r:id="rId32"/>
      <p:bold r:id="rId33"/>
      <p:italic r:id="rId34"/>
      <p:boldItalic r:id="rId35"/>
    </p:embeddedFont>
    <p:embeddedFont>
      <p:font typeface="Nunito Sans ExtraBold" panose="020B0604020202020204" charset="0"/>
      <p:bold r:id="rId36"/>
      <p:boldItalic r:id="rId37"/>
    </p:embeddedFont>
    <p:embeddedFont>
      <p:font typeface="Pontano Sans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rsten, Tim (191462)" initials="KT(" lastIdx="1" clrIdx="0">
    <p:extLst>
      <p:ext uri="{19B8F6BF-5375-455C-9EA6-DF929625EA0E}">
        <p15:presenceInfo xmlns:p15="http://schemas.microsoft.com/office/powerpoint/2012/main" userId="Kersten, Tim (191462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B6B6"/>
    <a:srgbClr val="191919"/>
    <a:srgbClr val="A7A7A7"/>
    <a:srgbClr val="D9D9D9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59FA6-D51C-8522-D744-21CC966A9349}" v="2" dt="2021-01-19T11:38:19.941"/>
    <p1510:client id="{50A43061-2DB8-4BFD-B050-000463DAB000}" v="15" dt="2021-01-19T09:53:21.631"/>
    <p1510:client id="{61FE17D4-3DBD-4162-8963-F64EAE275D29}" v="111" dt="2021-01-19T11:29:51.704"/>
    <p1510:client id="{652FA1F9-F324-F5D0-EBE8-35FC5A1A8D10}" v="12" dt="2021-01-18T20:06:58.780"/>
    <p1510:client id="{B22E687B-0895-F2AF-0868-C5A08C1D7394}" v="21" dt="2021-01-19T09:55:36.035"/>
    <p1510:client id="{D136B86B-D495-E1B7-9643-E4082A4148C3}" v="30" dt="2021-01-18T20:08:23.838"/>
    <p1510:client id="{F06F4AE6-0C2E-4F13-BAD4-FF86EC68F0B5}" v="153" dt="2021-01-19T11:17:37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756" y="78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953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318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80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775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316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e4b937d3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e4b937d3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ef6e01a56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ef6e01a56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319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49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100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6C8EEF4-ECBB-4BDC-97A6-D99509F0D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2" t="17222" r="23391" b="17222"/>
          <a:stretch/>
        </p:blipFill>
        <p:spPr bwMode="auto">
          <a:xfrm>
            <a:off x="1" y="-50006"/>
            <a:ext cx="5919500" cy="519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4727606" y="2700607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Final Presentation BUAS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2303B3EB-48DA-41FD-BE5C-38F7917C3417}"/>
              </a:ext>
            </a:extLst>
          </p:cNvPr>
          <p:cNvSpPr/>
          <p:nvPr/>
        </p:nvSpPr>
        <p:spPr>
          <a:xfrm flipH="1">
            <a:off x="3307537" y="0"/>
            <a:ext cx="2611961" cy="5193506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4799508" y="1276807"/>
            <a:ext cx="4280198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Being There </a:t>
            </a:r>
            <a:br>
              <a:rPr lang="es">
                <a:solidFill>
                  <a:schemeClr val="lt1"/>
                </a:solidFill>
              </a:rPr>
            </a:br>
            <a:r>
              <a:rPr lang="es" sz="2000">
                <a:solidFill>
                  <a:schemeClr val="lt1"/>
                </a:solidFill>
              </a:rPr>
              <a:t>Volumetric Characters &amp; 360 storyboards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NOT JUST 360 VIDEOS?</a:t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121483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2808275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440290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5995668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900">
                <a:solidFill>
                  <a:schemeClr val="lt1"/>
                </a:solidFill>
              </a:rPr>
              <a:t>ESTABLISHES SPACE AND PERSPECTIVE</a:t>
            </a:r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 flipH="1">
            <a:off x="1432475" y="288965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With volumetric capture, one can establish these two aspects effectively, coming as close to reality as possible.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ctrTitle" idx="3"/>
          </p:nvPr>
        </p:nvSpPr>
        <p:spPr>
          <a:xfrm flipH="1">
            <a:off x="4795146" y="2429022"/>
            <a:ext cx="1146475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</a:rPr>
              <a:t>CENTER POINT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4"/>
          </p:nvPr>
        </p:nvSpPr>
        <p:spPr>
          <a:xfrm flipH="1">
            <a:off x="4620550" y="2775349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 360 videos, the user cannot see (close to) the center point, as it would simply vanish. This is possible in volumetric capture, however.</a:t>
            </a:r>
          </a:p>
        </p:txBody>
      </p:sp>
      <p:sp>
        <p:nvSpPr>
          <p:cNvPr id="168" name="Google Shape;168;p24"/>
          <p:cNvSpPr txBox="1">
            <a:spLocks noGrp="1"/>
          </p:cNvSpPr>
          <p:nvPr>
            <p:ph type="ctrTitle" idx="5"/>
          </p:nvPr>
        </p:nvSpPr>
        <p:spPr>
          <a:xfrm flipH="1">
            <a:off x="3134383" y="1682781"/>
            <a:ext cx="1267588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tx1"/>
                </a:solidFill>
              </a:rPr>
              <a:t>USER INTERACTIONS</a:t>
            </a:r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added benefit of volumetric capture, is that the user can interact with certain objects, something not possible in 360 videos.</a:t>
            </a:r>
          </a:p>
        </p:txBody>
      </p:sp>
      <p:sp>
        <p:nvSpPr>
          <p:cNvPr id="170" name="Google Shape;170;p24"/>
          <p:cNvSpPr txBox="1">
            <a:spLocks noGrp="1"/>
          </p:cNvSpPr>
          <p:nvPr>
            <p:ph type="ctrTitle" idx="7"/>
          </p:nvPr>
        </p:nvSpPr>
        <p:spPr>
          <a:xfrm flipH="1">
            <a:off x="6275072" y="1716181"/>
            <a:ext cx="1374804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CREATES</a:t>
            </a:r>
            <a:br>
              <a:rPr lang="es" sz="900"/>
            </a:br>
            <a:r>
              <a:rPr lang="es" sz="900"/>
              <a:t>EMPATHY</a:t>
            </a:r>
            <a:endParaRPr sz="900"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aspects aside, adding all these together help to immerse and create empathy, a big goal of the project.</a:t>
            </a:r>
          </a:p>
        </p:txBody>
      </p:sp>
      <p:sp>
        <p:nvSpPr>
          <p:cNvPr id="172" name="Google Shape;172;p24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Google Researchers Develop Method for Capturing 'Relightable' Volumetric  Video « Next Reality">
            <a:extLst>
              <a:ext uri="{FF2B5EF4-FFF2-40B4-BE49-F238E27FC236}">
                <a16:creationId xmlns:a16="http://schemas.microsoft.com/office/drawing/2014/main" id="{206A76A6-9979-42C5-94BC-94F66C5F8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4" r="26949"/>
          <a:stretch/>
        </p:blipFill>
        <p:spPr bwMode="auto">
          <a:xfrm>
            <a:off x="3465870" y="0"/>
            <a:ext cx="567812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46;p22">
            <a:extLst>
              <a:ext uri="{FF2B5EF4-FFF2-40B4-BE49-F238E27FC236}">
                <a16:creationId xmlns:a16="http://schemas.microsoft.com/office/drawing/2014/main" id="{19D2CE9E-6A85-413D-9A29-78D89C5B4F7C}"/>
              </a:ext>
            </a:extLst>
          </p:cNvPr>
          <p:cNvSpPr/>
          <p:nvPr/>
        </p:nvSpPr>
        <p:spPr>
          <a:xfrm>
            <a:off x="1852296" y="0"/>
            <a:ext cx="3355258" cy="532217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ctrTitle"/>
          </p:nvPr>
        </p:nvSpPr>
        <p:spPr>
          <a:xfrm flipH="1">
            <a:off x="1889225" y="2507935"/>
            <a:ext cx="32814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Volumetric</a:t>
            </a:r>
            <a:br>
              <a:rPr lang="es"/>
            </a:br>
            <a:r>
              <a:rPr lang="es"/>
              <a:t>Characters</a:t>
            </a:r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9A78ED-0647-4435-AF3F-2845CC589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0" r="14406"/>
          <a:stretch/>
        </p:blipFill>
        <p:spPr bwMode="auto">
          <a:xfrm flipH="1">
            <a:off x="2744230" y="-53818"/>
            <a:ext cx="3728617" cy="522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Google Shape;260;p28"/>
          <p:cNvSpPr txBox="1">
            <a:spLocks noGrp="1"/>
          </p:cNvSpPr>
          <p:nvPr>
            <p:ph type="ctrTitle" idx="2"/>
          </p:nvPr>
        </p:nvSpPr>
        <p:spPr>
          <a:xfrm flipH="1">
            <a:off x="671207" y="409038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Character 1</a:t>
            </a:r>
            <a:br>
              <a:rPr lang="es" sz="1400">
                <a:solidFill>
                  <a:schemeClr val="lt1"/>
                </a:solidFill>
              </a:rPr>
            </a:br>
            <a:r>
              <a:rPr lang="es" sz="1400">
                <a:solidFill>
                  <a:schemeClr val="lt1"/>
                </a:solidFill>
              </a:rPr>
              <a:t>The Woman</a:t>
            </a:r>
            <a:endParaRPr lang="en-NL" sz="1400">
              <a:solidFill>
                <a:schemeClr val="lt1"/>
              </a:solidFill>
            </a:endParaRPr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1"/>
          </p:nvPr>
        </p:nvSpPr>
        <p:spPr>
          <a:xfrm flipH="1">
            <a:off x="598945" y="3156031"/>
            <a:ext cx="1724605" cy="547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Nunito Sans" panose="020B0604020202020204" charset="0"/>
              </a:rPr>
              <a:t>Why this character?</a:t>
            </a:r>
          </a:p>
        </p:txBody>
      </p:sp>
      <p:sp>
        <p:nvSpPr>
          <p:cNvPr id="264" name="Google Shape;264;p28"/>
          <p:cNvSpPr txBox="1">
            <a:spLocks noGrp="1"/>
          </p:cNvSpPr>
          <p:nvPr>
            <p:ph type="ctrTitle" idx="5"/>
          </p:nvPr>
        </p:nvSpPr>
        <p:spPr>
          <a:xfrm flipH="1">
            <a:off x="7043225" y="409038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Character 2</a:t>
            </a:r>
            <a:br>
              <a:rPr lang="es" sz="1400"/>
            </a:br>
            <a:r>
              <a:rPr lang="es" sz="1400"/>
              <a:t>The Child</a:t>
            </a:r>
            <a:endParaRPr lang="en-NL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9492A1-434D-42A0-A729-553C309B2CDE}"/>
              </a:ext>
            </a:extLst>
          </p:cNvPr>
          <p:cNvSpPr txBox="1"/>
          <p:nvPr/>
        </p:nvSpPr>
        <p:spPr>
          <a:xfrm>
            <a:off x="596680" y="1056738"/>
            <a:ext cx="1523353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100">
                <a:solidFill>
                  <a:schemeClr val="bg1"/>
                </a:solidFill>
                <a:latin typeface="Assistant ExtraLight" panose="020B0604020202020204" charset="-79"/>
                <a:cs typeface="Assistant ExtraLight" panose="020B0604020202020204" charset="-79"/>
              </a:rPr>
              <a:t>- Brave, caring, selfless, confident, active</a:t>
            </a:r>
          </a:p>
          <a:p>
            <a:pPr algn="ctr"/>
            <a:endParaRPr lang="en-GB" sz="1100">
              <a:solidFill>
                <a:schemeClr val="bg1"/>
              </a:solidFill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algn="ctr"/>
            <a:r>
              <a:rPr lang="en-GB" sz="1100">
                <a:solidFill>
                  <a:schemeClr val="bg1"/>
                </a:solidFill>
                <a:latin typeface="Assistant ExtraLight" panose="020B0604020202020204" charset="-79"/>
                <a:cs typeface="Assistant ExtraLight" panose="020B0604020202020204" charset="-79"/>
              </a:rPr>
              <a:t>- Dark coloured second-hand clothes, wears a rosary around her neck</a:t>
            </a:r>
          </a:p>
          <a:p>
            <a:pPr algn="ctr"/>
            <a:endParaRPr lang="en-GB" sz="1100">
              <a:solidFill>
                <a:schemeClr val="bg1"/>
              </a:solidFill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algn="ctr"/>
            <a:r>
              <a:rPr lang="en-GB" sz="1100">
                <a:solidFill>
                  <a:schemeClr val="bg1"/>
                </a:solidFill>
                <a:latin typeface="Assistant ExtraLight"/>
                <a:cs typeface="Assistant ExtraLight"/>
              </a:rPr>
              <a:t>- Straight and middle short hair, natural make-up, minimal eyeliner</a:t>
            </a:r>
          </a:p>
        </p:txBody>
      </p:sp>
      <p:sp>
        <p:nvSpPr>
          <p:cNvPr id="265" name="Google Shape;265;p28"/>
          <p:cNvSpPr txBox="1">
            <a:spLocks noGrp="1"/>
          </p:cNvSpPr>
          <p:nvPr>
            <p:ph type="subTitle" idx="6"/>
          </p:nvPr>
        </p:nvSpPr>
        <p:spPr>
          <a:xfrm flipH="1">
            <a:off x="6748344" y="1056738"/>
            <a:ext cx="1985100" cy="1884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buFontTx/>
              <a:buChar char="-"/>
            </a:pPr>
            <a:r>
              <a:rPr lang="en-GB" sz="1100"/>
              <a:t>Innocent, shy, confused (new situations)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10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/>
              <a:t>- Wears a blue T-shirt, dirty shoes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GB" sz="1100"/>
              <a:t>- Dark brown straight hair. Minimal eyeliner</a:t>
            </a:r>
          </a:p>
        </p:txBody>
      </p:sp>
      <p:grpSp>
        <p:nvGrpSpPr>
          <p:cNvPr id="54" name="Google Shape;5107;p47">
            <a:extLst>
              <a:ext uri="{FF2B5EF4-FFF2-40B4-BE49-F238E27FC236}">
                <a16:creationId xmlns:a16="http://schemas.microsoft.com/office/drawing/2014/main" id="{B5F87677-27E1-4FB3-AB92-1C31714D933F}"/>
              </a:ext>
            </a:extLst>
          </p:cNvPr>
          <p:cNvGrpSpPr/>
          <p:nvPr/>
        </p:nvGrpSpPr>
        <p:grpSpPr>
          <a:xfrm>
            <a:off x="1205528" y="139244"/>
            <a:ext cx="295539" cy="337180"/>
            <a:chOff x="-53224225" y="3976300"/>
            <a:chExt cx="279625" cy="319025"/>
          </a:xfrm>
        </p:grpSpPr>
        <p:sp>
          <p:nvSpPr>
            <p:cNvPr id="55" name="Google Shape;5108;p47">
              <a:extLst>
                <a:ext uri="{FF2B5EF4-FFF2-40B4-BE49-F238E27FC236}">
                  <a16:creationId xmlns:a16="http://schemas.microsoft.com/office/drawing/2014/main" id="{7720FEF4-B5C5-4AE4-A1D4-6B1EAEA57A82}"/>
                </a:ext>
              </a:extLst>
            </p:cNvPr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109;p47">
              <a:extLst>
                <a:ext uri="{FF2B5EF4-FFF2-40B4-BE49-F238E27FC236}">
                  <a16:creationId xmlns:a16="http://schemas.microsoft.com/office/drawing/2014/main" id="{45FC6FCD-4A5F-47B2-A331-E3BCFD82C2F6}"/>
                </a:ext>
              </a:extLst>
            </p:cNvPr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110;p47">
              <a:extLst>
                <a:ext uri="{FF2B5EF4-FFF2-40B4-BE49-F238E27FC236}">
                  <a16:creationId xmlns:a16="http://schemas.microsoft.com/office/drawing/2014/main" id="{C2B3805A-F8E9-4A41-BCBD-5D5F7FDE2B6B}"/>
                </a:ext>
              </a:extLst>
            </p:cNvPr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111;p47">
              <a:extLst>
                <a:ext uri="{FF2B5EF4-FFF2-40B4-BE49-F238E27FC236}">
                  <a16:creationId xmlns:a16="http://schemas.microsoft.com/office/drawing/2014/main" id="{43AC6846-5FC3-489C-AF5F-C4CB0516E306}"/>
                </a:ext>
              </a:extLst>
            </p:cNvPr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112;p47">
              <a:extLst>
                <a:ext uri="{FF2B5EF4-FFF2-40B4-BE49-F238E27FC236}">
                  <a16:creationId xmlns:a16="http://schemas.microsoft.com/office/drawing/2014/main" id="{E9DF71EC-743F-4A71-B830-963A846F0426}"/>
                </a:ext>
              </a:extLst>
            </p:cNvPr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113;p47">
              <a:extLst>
                <a:ext uri="{FF2B5EF4-FFF2-40B4-BE49-F238E27FC236}">
                  <a16:creationId xmlns:a16="http://schemas.microsoft.com/office/drawing/2014/main" id="{9C807247-EBD1-4FFF-8FD1-09F97DB5BD50}"/>
                </a:ext>
              </a:extLst>
            </p:cNvPr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114;p47">
              <a:extLst>
                <a:ext uri="{FF2B5EF4-FFF2-40B4-BE49-F238E27FC236}">
                  <a16:creationId xmlns:a16="http://schemas.microsoft.com/office/drawing/2014/main" id="{07BDEE3D-D0EF-4CAD-8691-109783AFD56C}"/>
                </a:ext>
              </a:extLst>
            </p:cNvPr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5283;p47">
            <a:extLst>
              <a:ext uri="{FF2B5EF4-FFF2-40B4-BE49-F238E27FC236}">
                <a16:creationId xmlns:a16="http://schemas.microsoft.com/office/drawing/2014/main" id="{14AA33D9-1541-4F66-BEF3-3E0AE26E37D7}"/>
              </a:ext>
            </a:extLst>
          </p:cNvPr>
          <p:cNvGrpSpPr/>
          <p:nvPr/>
        </p:nvGrpSpPr>
        <p:grpSpPr>
          <a:xfrm>
            <a:off x="7581772" y="168307"/>
            <a:ext cx="297204" cy="337240"/>
            <a:chOff x="1044400" y="2917425"/>
            <a:chExt cx="248125" cy="281550"/>
          </a:xfrm>
        </p:grpSpPr>
        <p:sp>
          <p:nvSpPr>
            <p:cNvPr id="64" name="Google Shape;5284;p47">
              <a:extLst>
                <a:ext uri="{FF2B5EF4-FFF2-40B4-BE49-F238E27FC236}">
                  <a16:creationId xmlns:a16="http://schemas.microsoft.com/office/drawing/2014/main" id="{342C83CD-CDFC-4043-A5E9-97ABE5BC17EA}"/>
                </a:ext>
              </a:extLst>
            </p:cNvPr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85;p47">
              <a:extLst>
                <a:ext uri="{FF2B5EF4-FFF2-40B4-BE49-F238E27FC236}">
                  <a16:creationId xmlns:a16="http://schemas.microsoft.com/office/drawing/2014/main" id="{66F2A4DC-2D31-4C55-AB6C-D2A44AE5C341}"/>
                </a:ext>
              </a:extLst>
            </p:cNvPr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86;p47">
              <a:extLst>
                <a:ext uri="{FF2B5EF4-FFF2-40B4-BE49-F238E27FC236}">
                  <a16:creationId xmlns:a16="http://schemas.microsoft.com/office/drawing/2014/main" id="{C3C3E776-38FB-4375-A932-D35B12FFA3CA}"/>
                </a:ext>
              </a:extLst>
            </p:cNvPr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87;p47">
              <a:extLst>
                <a:ext uri="{FF2B5EF4-FFF2-40B4-BE49-F238E27FC236}">
                  <a16:creationId xmlns:a16="http://schemas.microsoft.com/office/drawing/2014/main" id="{CB3B1023-7630-4D92-B55B-D616F25D46C8}"/>
                </a:ext>
              </a:extLst>
            </p:cNvPr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88;p47">
              <a:extLst>
                <a:ext uri="{FF2B5EF4-FFF2-40B4-BE49-F238E27FC236}">
                  <a16:creationId xmlns:a16="http://schemas.microsoft.com/office/drawing/2014/main" id="{9D0C5856-311F-42FA-A92C-3B6E7D30BB78}"/>
                </a:ext>
              </a:extLst>
            </p:cNvPr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69" name="Google Shape;5289;p47">
              <a:extLst>
                <a:ext uri="{FF2B5EF4-FFF2-40B4-BE49-F238E27FC236}">
                  <a16:creationId xmlns:a16="http://schemas.microsoft.com/office/drawing/2014/main" id="{6275EFEE-128E-4FA3-A47C-6E04B802318E}"/>
                </a:ext>
              </a:extLst>
            </p:cNvPr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70" name="Google Shape;5290;p47">
              <a:extLst>
                <a:ext uri="{FF2B5EF4-FFF2-40B4-BE49-F238E27FC236}">
                  <a16:creationId xmlns:a16="http://schemas.microsoft.com/office/drawing/2014/main" id="{CB72680A-16B6-4D8E-B69A-81E66DC69809}"/>
                </a:ext>
              </a:extLst>
            </p:cNvPr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71" name="Google Shape;5291;p47">
              <a:extLst>
                <a:ext uri="{FF2B5EF4-FFF2-40B4-BE49-F238E27FC236}">
                  <a16:creationId xmlns:a16="http://schemas.microsoft.com/office/drawing/2014/main" id="{81AC9FB7-EA5B-4896-8209-5A841BC24ACA}"/>
                </a:ext>
              </a:extLst>
            </p:cNvPr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92;p47">
              <a:extLst>
                <a:ext uri="{FF2B5EF4-FFF2-40B4-BE49-F238E27FC236}">
                  <a16:creationId xmlns:a16="http://schemas.microsoft.com/office/drawing/2014/main" id="{370BD00A-1D66-401E-8549-E1604DF840B4}"/>
                </a:ext>
              </a:extLst>
            </p:cNvPr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8B27008-9989-49AB-BD0E-B0808115E05C}"/>
              </a:ext>
            </a:extLst>
          </p:cNvPr>
          <p:cNvSpPr/>
          <p:nvPr/>
        </p:nvSpPr>
        <p:spPr>
          <a:xfrm>
            <a:off x="2715035" y="-186789"/>
            <a:ext cx="798902" cy="538643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A77EF879-17F4-494B-9597-26662349792C}"/>
              </a:ext>
            </a:extLst>
          </p:cNvPr>
          <p:cNvSpPr/>
          <p:nvPr/>
        </p:nvSpPr>
        <p:spPr>
          <a:xfrm flipV="1">
            <a:off x="6459901" y="-1252"/>
            <a:ext cx="524094" cy="522922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3" name="Right Triangle 72">
            <a:extLst>
              <a:ext uri="{FF2B5EF4-FFF2-40B4-BE49-F238E27FC236}">
                <a16:creationId xmlns:a16="http://schemas.microsoft.com/office/drawing/2014/main" id="{F4571F62-F8FA-40C5-960B-BF99A26B58A9}"/>
              </a:ext>
            </a:extLst>
          </p:cNvPr>
          <p:cNvSpPr/>
          <p:nvPr/>
        </p:nvSpPr>
        <p:spPr>
          <a:xfrm flipH="1" flipV="1">
            <a:off x="5942280" y="-1"/>
            <a:ext cx="524094" cy="522797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61AE52-F73C-42D0-9BA2-D707B0D996B0}"/>
              </a:ext>
            </a:extLst>
          </p:cNvPr>
          <p:cNvSpPr txBox="1"/>
          <p:nvPr/>
        </p:nvSpPr>
        <p:spPr>
          <a:xfrm>
            <a:off x="6939316" y="2325764"/>
            <a:ext cx="22050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tx1"/>
                </a:solidFill>
                <a:latin typeface="Nunito Sans" panose="020B0604020202020204" charset="0"/>
              </a:rPr>
              <a:t>Why this character?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48;p31">
            <a:extLst>
              <a:ext uri="{FF2B5EF4-FFF2-40B4-BE49-F238E27FC236}">
                <a16:creationId xmlns:a16="http://schemas.microsoft.com/office/drawing/2014/main" id="{3DEC683E-0540-48C9-811B-B52A699DF32A}"/>
              </a:ext>
            </a:extLst>
          </p:cNvPr>
          <p:cNvSpPr/>
          <p:nvPr/>
        </p:nvSpPr>
        <p:spPr>
          <a:xfrm rot="885990">
            <a:off x="3970735" y="-265814"/>
            <a:ext cx="7368325" cy="6382925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6B6B6"/>
          </a:solidFill>
          <a:ln w="1905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1"/>
          <p:cNvSpPr/>
          <p:nvPr/>
        </p:nvSpPr>
        <p:spPr>
          <a:xfrm rot="-194701">
            <a:off x="38233" y="496186"/>
            <a:ext cx="2983784" cy="258474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1"/>
          <p:cNvSpPr/>
          <p:nvPr/>
        </p:nvSpPr>
        <p:spPr>
          <a:xfrm rot="914792">
            <a:off x="1750014" y="2278052"/>
            <a:ext cx="2283885" cy="19780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91919"/>
          </a:solidFill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E6E1545-6B90-46FA-A004-4E6A39C38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48"/>
          <a:stretch/>
        </p:blipFill>
        <p:spPr bwMode="auto">
          <a:xfrm>
            <a:off x="5759276" y="413808"/>
            <a:ext cx="1895621" cy="188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C97A9CC-1059-4A86-8C68-0A34FE814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49" y="2425495"/>
            <a:ext cx="3451276" cy="2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89;p26">
            <a:extLst>
              <a:ext uri="{FF2B5EF4-FFF2-40B4-BE49-F238E27FC236}">
                <a16:creationId xmlns:a16="http://schemas.microsoft.com/office/drawing/2014/main" id="{BD907613-FDA7-4374-98C4-837219B8A15A}"/>
              </a:ext>
            </a:extLst>
          </p:cNvPr>
          <p:cNvSpPr txBox="1">
            <a:spLocks/>
          </p:cNvSpPr>
          <p:nvPr/>
        </p:nvSpPr>
        <p:spPr>
          <a:xfrm>
            <a:off x="711275" y="566195"/>
            <a:ext cx="1541992" cy="548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NL" sz="1200" b="1">
                <a:latin typeface="Nunito Sans" panose="020B0604020202020204" charset="0"/>
              </a:rPr>
              <a:t>INTERACTION 1</a:t>
            </a:r>
            <a:br>
              <a:rPr lang="nl-NL" sz="1200" b="1">
                <a:latin typeface="Nunito Sans" panose="020B0604020202020204" charset="0"/>
              </a:rPr>
            </a:br>
            <a:r>
              <a:rPr lang="nl-NL" sz="1050" i="1">
                <a:latin typeface="Nunito Sans" panose="020B0604020202020204" charset="0"/>
              </a:rPr>
              <a:t>CURRENT SPACE</a:t>
            </a:r>
            <a:endParaRPr lang="nl-NL" sz="1200" i="1">
              <a:latin typeface="Nunito Sans" panose="020B0604020202020204" charset="0"/>
            </a:endParaRPr>
          </a:p>
        </p:txBody>
      </p:sp>
      <p:sp>
        <p:nvSpPr>
          <p:cNvPr id="12" name="Google Shape;190;p26">
            <a:extLst>
              <a:ext uri="{FF2B5EF4-FFF2-40B4-BE49-F238E27FC236}">
                <a16:creationId xmlns:a16="http://schemas.microsoft.com/office/drawing/2014/main" id="{8511BB3D-2E9F-4F20-A023-3908F21B466A}"/>
              </a:ext>
            </a:extLst>
          </p:cNvPr>
          <p:cNvSpPr txBox="1">
            <a:spLocks/>
          </p:cNvSpPr>
          <p:nvPr/>
        </p:nvSpPr>
        <p:spPr>
          <a:xfrm>
            <a:off x="679888" y="1018427"/>
            <a:ext cx="1604766" cy="1518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Place: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Living room</a:t>
            </a:r>
          </a:p>
          <a:p>
            <a:pPr algn="ctr"/>
            <a:endParaRPr lang="en-US" sz="900"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Lighting: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Normal incandescent light 3500K and television fill light</a:t>
            </a:r>
          </a:p>
          <a:p>
            <a:pPr algn="ctr"/>
            <a:endParaRPr lang="en-US" sz="900"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Character and action: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The child - looks shy and uncomfortable</a:t>
            </a:r>
          </a:p>
        </p:txBody>
      </p:sp>
      <p:sp>
        <p:nvSpPr>
          <p:cNvPr id="13" name="Google Shape;190;p26">
            <a:extLst>
              <a:ext uri="{FF2B5EF4-FFF2-40B4-BE49-F238E27FC236}">
                <a16:creationId xmlns:a16="http://schemas.microsoft.com/office/drawing/2014/main" id="{68A21B30-3CE2-449D-8E35-0E62331052A1}"/>
              </a:ext>
            </a:extLst>
          </p:cNvPr>
          <p:cNvSpPr txBox="1">
            <a:spLocks/>
          </p:cNvSpPr>
          <p:nvPr/>
        </p:nvSpPr>
        <p:spPr>
          <a:xfrm>
            <a:off x="2150552" y="2505584"/>
            <a:ext cx="1522733" cy="152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 algn="ctr"/>
            <a:r>
              <a:rPr lang="en-US" sz="900" b="1">
                <a:solidFill>
                  <a:schemeClr val="bg1"/>
                </a:solidFill>
              </a:rPr>
              <a:t>Time:</a:t>
            </a:r>
          </a:p>
          <a:p>
            <a:pPr marL="0" indent="0" algn="ctr"/>
            <a:r>
              <a:rPr lang="en-US" sz="900">
                <a:solidFill>
                  <a:schemeClr val="bg1"/>
                </a:solidFill>
              </a:rPr>
              <a:t>Entire action takes 10 seconds, with 3 seconds for him looking to his left (at the door)</a:t>
            </a:r>
          </a:p>
          <a:p>
            <a:pPr marL="0" indent="0" algn="ctr"/>
            <a:endParaRPr lang="en-US" sz="900">
              <a:solidFill>
                <a:schemeClr val="bg1"/>
              </a:solidFill>
            </a:endParaRPr>
          </a:p>
          <a:p>
            <a:pPr marL="0" indent="0" algn="ctr"/>
            <a:r>
              <a:rPr lang="en-US" sz="900" b="1">
                <a:solidFill>
                  <a:schemeClr val="bg1"/>
                </a:solidFill>
              </a:rPr>
              <a:t>Sound:</a:t>
            </a:r>
          </a:p>
          <a:p>
            <a:pPr marL="0" indent="0" algn="ctr"/>
            <a:r>
              <a:rPr lang="en-US" sz="900">
                <a:solidFill>
                  <a:schemeClr val="bg1"/>
                </a:solidFill>
              </a:rPr>
              <a:t>Television / white noise on a low volume / far away noise of the street</a:t>
            </a:r>
          </a:p>
        </p:txBody>
      </p:sp>
      <p:sp>
        <p:nvSpPr>
          <p:cNvPr id="14" name="Google Shape;189;p26">
            <a:extLst>
              <a:ext uri="{FF2B5EF4-FFF2-40B4-BE49-F238E27FC236}">
                <a16:creationId xmlns:a16="http://schemas.microsoft.com/office/drawing/2014/main" id="{ABC3CF1A-AFC9-4882-911F-0639E9F7C591}"/>
              </a:ext>
            </a:extLst>
          </p:cNvPr>
          <p:cNvSpPr txBox="1">
            <a:spLocks/>
          </p:cNvSpPr>
          <p:nvPr/>
        </p:nvSpPr>
        <p:spPr>
          <a:xfrm rot="21420050">
            <a:off x="541679" y="213595"/>
            <a:ext cx="2030684" cy="358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b="1" err="1">
                <a:solidFill>
                  <a:srgbClr val="A7A7A7"/>
                </a:solidFill>
                <a:latin typeface="Nunito Sans" panose="020B0604020202020204" charset="0"/>
              </a:rPr>
              <a:t>Volumetric</a:t>
            </a:r>
            <a:r>
              <a:rPr lang="nl-NL" b="1">
                <a:solidFill>
                  <a:srgbClr val="A7A7A7"/>
                </a:solidFill>
                <a:latin typeface="Nunito Sans" panose="020B0604020202020204" charset="0"/>
              </a:rPr>
              <a:t> </a:t>
            </a:r>
            <a:r>
              <a:rPr lang="nl-NL" b="1" err="1">
                <a:solidFill>
                  <a:srgbClr val="A7A7A7"/>
                </a:solidFill>
                <a:latin typeface="Nunito Sans" panose="020B0604020202020204" charset="0"/>
              </a:rPr>
              <a:t>Capture</a:t>
            </a:r>
            <a:endParaRPr lang="nl-NL" sz="1300" i="1">
              <a:solidFill>
                <a:srgbClr val="A7A7A7"/>
              </a:solidFill>
              <a:latin typeface="Nuni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778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48;p31">
            <a:extLst>
              <a:ext uri="{FF2B5EF4-FFF2-40B4-BE49-F238E27FC236}">
                <a16:creationId xmlns:a16="http://schemas.microsoft.com/office/drawing/2014/main" id="{3DEC683E-0540-48C9-811B-B52A699DF32A}"/>
              </a:ext>
            </a:extLst>
          </p:cNvPr>
          <p:cNvSpPr/>
          <p:nvPr/>
        </p:nvSpPr>
        <p:spPr>
          <a:xfrm rot="885990">
            <a:off x="4350770" y="-265813"/>
            <a:ext cx="7368325" cy="6382925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6B6B6"/>
          </a:solidFill>
          <a:ln w="1905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1"/>
          <p:cNvSpPr/>
          <p:nvPr/>
        </p:nvSpPr>
        <p:spPr>
          <a:xfrm rot="-194701">
            <a:off x="38233" y="496186"/>
            <a:ext cx="2983784" cy="258474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1"/>
          <p:cNvSpPr/>
          <p:nvPr/>
        </p:nvSpPr>
        <p:spPr>
          <a:xfrm rot="914792">
            <a:off x="1750014" y="2278052"/>
            <a:ext cx="2283885" cy="19780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91919"/>
          </a:solidFill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9;p26">
            <a:extLst>
              <a:ext uri="{FF2B5EF4-FFF2-40B4-BE49-F238E27FC236}">
                <a16:creationId xmlns:a16="http://schemas.microsoft.com/office/drawing/2014/main" id="{BD907613-FDA7-4374-98C4-837219B8A15A}"/>
              </a:ext>
            </a:extLst>
          </p:cNvPr>
          <p:cNvSpPr txBox="1">
            <a:spLocks/>
          </p:cNvSpPr>
          <p:nvPr/>
        </p:nvSpPr>
        <p:spPr>
          <a:xfrm>
            <a:off x="711275" y="566195"/>
            <a:ext cx="1541992" cy="548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NL" sz="1200" b="1">
                <a:latin typeface="Nunito Sans" panose="020B0604020202020204" charset="0"/>
              </a:rPr>
              <a:t>INTERACTION 2</a:t>
            </a:r>
            <a:br>
              <a:rPr lang="nl-NL" sz="1200" b="1">
                <a:latin typeface="Nunito Sans" panose="020B0604020202020204" charset="0"/>
              </a:rPr>
            </a:br>
            <a:r>
              <a:rPr lang="nl-NL" sz="1050" i="1">
                <a:latin typeface="Nunito Sans" panose="020B0604020202020204" charset="0"/>
              </a:rPr>
              <a:t>CURRENT SPACE</a:t>
            </a:r>
            <a:endParaRPr lang="nl-NL" sz="1200" i="1">
              <a:latin typeface="Nunito Sans" panose="020B0604020202020204" charset="0"/>
            </a:endParaRPr>
          </a:p>
        </p:txBody>
      </p:sp>
      <p:sp>
        <p:nvSpPr>
          <p:cNvPr id="12" name="Google Shape;190;p26">
            <a:extLst>
              <a:ext uri="{FF2B5EF4-FFF2-40B4-BE49-F238E27FC236}">
                <a16:creationId xmlns:a16="http://schemas.microsoft.com/office/drawing/2014/main" id="{8511BB3D-2E9F-4F20-A023-3908F21B466A}"/>
              </a:ext>
            </a:extLst>
          </p:cNvPr>
          <p:cNvSpPr txBox="1">
            <a:spLocks/>
          </p:cNvSpPr>
          <p:nvPr/>
        </p:nvSpPr>
        <p:spPr>
          <a:xfrm>
            <a:off x="679888" y="1018427"/>
            <a:ext cx="1604766" cy="1695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Place: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Kitchen</a:t>
            </a:r>
          </a:p>
          <a:p>
            <a:pPr algn="ctr"/>
            <a:endParaRPr lang="en-US" sz="900" b="1"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Lighting: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Neutral Light 5,000K</a:t>
            </a:r>
          </a:p>
          <a:p>
            <a:pPr algn="ctr"/>
            <a:endParaRPr lang="en-US" sz="900" b="1"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Character and action: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Character will look at the kitchen counters, showing the struggle of finding an item in the kitchen.</a:t>
            </a:r>
          </a:p>
        </p:txBody>
      </p:sp>
      <p:sp>
        <p:nvSpPr>
          <p:cNvPr id="13" name="Google Shape;190;p26">
            <a:extLst>
              <a:ext uri="{FF2B5EF4-FFF2-40B4-BE49-F238E27FC236}">
                <a16:creationId xmlns:a16="http://schemas.microsoft.com/office/drawing/2014/main" id="{68A21B30-3CE2-449D-8E35-0E62331052A1}"/>
              </a:ext>
            </a:extLst>
          </p:cNvPr>
          <p:cNvSpPr txBox="1">
            <a:spLocks/>
          </p:cNvSpPr>
          <p:nvPr/>
        </p:nvSpPr>
        <p:spPr>
          <a:xfrm>
            <a:off x="2150552" y="2505584"/>
            <a:ext cx="1522733" cy="152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 algn="ctr"/>
            <a:r>
              <a:rPr lang="en-US" sz="900" b="1">
                <a:solidFill>
                  <a:schemeClr val="bg1"/>
                </a:solidFill>
              </a:rPr>
              <a:t>Time:</a:t>
            </a:r>
          </a:p>
          <a:p>
            <a:pPr marL="0" indent="0" algn="ctr"/>
            <a:r>
              <a:rPr lang="en-US" sz="900">
                <a:solidFill>
                  <a:schemeClr val="bg1"/>
                </a:solidFill>
              </a:rPr>
              <a:t>15 seconds of total movements, to be looped</a:t>
            </a:r>
          </a:p>
          <a:p>
            <a:pPr marL="0" indent="0" algn="ctr"/>
            <a:endParaRPr lang="en-US" sz="900" b="1">
              <a:solidFill>
                <a:schemeClr val="bg1"/>
              </a:solidFill>
            </a:endParaRPr>
          </a:p>
          <a:p>
            <a:pPr marL="0" indent="0" algn="ctr"/>
            <a:r>
              <a:rPr lang="en-US" sz="900" b="1">
                <a:solidFill>
                  <a:schemeClr val="bg1"/>
                </a:solidFill>
              </a:rPr>
              <a:t>Sound:</a:t>
            </a:r>
          </a:p>
          <a:p>
            <a:pPr marL="0" indent="0" algn="ctr"/>
            <a:r>
              <a:rPr lang="en-US" sz="900">
                <a:solidFill>
                  <a:schemeClr val="bg1"/>
                </a:solidFill>
              </a:rPr>
              <a:t>Kitchen electro-domestic noise / bits and pieces of barely audible dialogue /</a:t>
            </a:r>
          </a:p>
          <a:p>
            <a:pPr marL="0" indent="0" algn="ctr"/>
            <a:r>
              <a:rPr lang="en-US" sz="900">
                <a:solidFill>
                  <a:schemeClr val="bg1"/>
                </a:solidFill>
              </a:rPr>
              <a:t>far away noise of the street / soft (small) footsteps</a:t>
            </a:r>
          </a:p>
        </p:txBody>
      </p:sp>
      <p:sp>
        <p:nvSpPr>
          <p:cNvPr id="14" name="Google Shape;189;p26">
            <a:extLst>
              <a:ext uri="{FF2B5EF4-FFF2-40B4-BE49-F238E27FC236}">
                <a16:creationId xmlns:a16="http://schemas.microsoft.com/office/drawing/2014/main" id="{ABC3CF1A-AFC9-4882-911F-0639E9F7C591}"/>
              </a:ext>
            </a:extLst>
          </p:cNvPr>
          <p:cNvSpPr txBox="1">
            <a:spLocks/>
          </p:cNvSpPr>
          <p:nvPr/>
        </p:nvSpPr>
        <p:spPr>
          <a:xfrm rot="21420050">
            <a:off x="541679" y="213595"/>
            <a:ext cx="2030684" cy="358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b="1" err="1">
                <a:solidFill>
                  <a:srgbClr val="A7A7A7"/>
                </a:solidFill>
                <a:latin typeface="Nunito Sans" panose="020B0604020202020204" charset="0"/>
              </a:rPr>
              <a:t>Volumetric</a:t>
            </a:r>
            <a:r>
              <a:rPr lang="nl-NL" b="1">
                <a:solidFill>
                  <a:srgbClr val="A7A7A7"/>
                </a:solidFill>
                <a:latin typeface="Nunito Sans" panose="020B0604020202020204" charset="0"/>
              </a:rPr>
              <a:t> </a:t>
            </a:r>
            <a:r>
              <a:rPr lang="nl-NL" b="1" err="1">
                <a:solidFill>
                  <a:srgbClr val="A7A7A7"/>
                </a:solidFill>
                <a:latin typeface="Nunito Sans" panose="020B0604020202020204" charset="0"/>
              </a:rPr>
              <a:t>Capture</a:t>
            </a:r>
            <a:endParaRPr lang="nl-NL" sz="1300" i="1">
              <a:solidFill>
                <a:srgbClr val="A7A7A7"/>
              </a:solidFill>
              <a:latin typeface="Nunito Sans" panose="020B060402020202020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5990703-D7B8-4E28-A943-0B3CC86B2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r="28361"/>
          <a:stretch/>
        </p:blipFill>
        <p:spPr bwMode="auto">
          <a:xfrm>
            <a:off x="6522512" y="981875"/>
            <a:ext cx="2621488" cy="317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C65D963D-9A89-40D0-A8E7-DADFAFBBF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202" y="-3082"/>
            <a:ext cx="2453270" cy="514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72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48;p31">
            <a:extLst>
              <a:ext uri="{FF2B5EF4-FFF2-40B4-BE49-F238E27FC236}">
                <a16:creationId xmlns:a16="http://schemas.microsoft.com/office/drawing/2014/main" id="{3DEC683E-0540-48C9-811B-B52A699DF32A}"/>
              </a:ext>
            </a:extLst>
          </p:cNvPr>
          <p:cNvSpPr/>
          <p:nvPr/>
        </p:nvSpPr>
        <p:spPr>
          <a:xfrm rot="885990">
            <a:off x="3970735" y="-265814"/>
            <a:ext cx="7368325" cy="6382925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6B6B6"/>
          </a:solidFill>
          <a:ln w="1905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1"/>
          <p:cNvSpPr/>
          <p:nvPr/>
        </p:nvSpPr>
        <p:spPr>
          <a:xfrm rot="-194701">
            <a:off x="38233" y="496186"/>
            <a:ext cx="2983784" cy="258474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1"/>
          <p:cNvSpPr/>
          <p:nvPr/>
        </p:nvSpPr>
        <p:spPr>
          <a:xfrm rot="914792">
            <a:off x="1750014" y="2278052"/>
            <a:ext cx="2283885" cy="19780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91919"/>
          </a:solidFill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9;p26">
            <a:extLst>
              <a:ext uri="{FF2B5EF4-FFF2-40B4-BE49-F238E27FC236}">
                <a16:creationId xmlns:a16="http://schemas.microsoft.com/office/drawing/2014/main" id="{BD907613-FDA7-4374-98C4-837219B8A15A}"/>
              </a:ext>
            </a:extLst>
          </p:cNvPr>
          <p:cNvSpPr txBox="1">
            <a:spLocks/>
          </p:cNvSpPr>
          <p:nvPr/>
        </p:nvSpPr>
        <p:spPr>
          <a:xfrm>
            <a:off x="711275" y="566195"/>
            <a:ext cx="1541992" cy="548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NL" sz="1200" b="1">
                <a:latin typeface="Nunito Sans" panose="020B0604020202020204" charset="0"/>
              </a:rPr>
              <a:t>INTERACTION 3</a:t>
            </a:r>
            <a:br>
              <a:rPr lang="nl-NL" sz="1200" b="1">
                <a:latin typeface="Nunito Sans" panose="020B0604020202020204" charset="0"/>
              </a:rPr>
            </a:br>
            <a:r>
              <a:rPr lang="nl-NL" sz="1050" i="1">
                <a:latin typeface="Nunito Sans" panose="020B0604020202020204" charset="0"/>
              </a:rPr>
              <a:t>IDEAL SPACE</a:t>
            </a:r>
            <a:endParaRPr lang="nl-NL" sz="1200" i="1">
              <a:latin typeface="Nunito Sans" panose="020B0604020202020204" charset="0"/>
            </a:endParaRPr>
          </a:p>
        </p:txBody>
      </p:sp>
      <p:sp>
        <p:nvSpPr>
          <p:cNvPr id="12" name="Google Shape;190;p26">
            <a:extLst>
              <a:ext uri="{FF2B5EF4-FFF2-40B4-BE49-F238E27FC236}">
                <a16:creationId xmlns:a16="http://schemas.microsoft.com/office/drawing/2014/main" id="{8511BB3D-2E9F-4F20-A023-3908F21B466A}"/>
              </a:ext>
            </a:extLst>
          </p:cNvPr>
          <p:cNvSpPr txBox="1">
            <a:spLocks/>
          </p:cNvSpPr>
          <p:nvPr/>
        </p:nvSpPr>
        <p:spPr>
          <a:xfrm>
            <a:off x="679888" y="1018427"/>
            <a:ext cx="1604766" cy="1915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Place: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Living Room / Kid’s corner</a:t>
            </a:r>
          </a:p>
          <a:p>
            <a:pPr algn="ctr"/>
            <a:endParaRPr lang="en-US" sz="900" b="1"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Lighting: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Normal incandescent light 3500K</a:t>
            </a:r>
          </a:p>
          <a:p>
            <a:pPr algn="ctr"/>
            <a:endParaRPr lang="en-US" sz="900" b="1"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Character and action: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Both characters, the woman is reading while the child is playing with a toy.</a:t>
            </a:r>
          </a:p>
        </p:txBody>
      </p:sp>
      <p:sp>
        <p:nvSpPr>
          <p:cNvPr id="13" name="Google Shape;190;p26">
            <a:extLst>
              <a:ext uri="{FF2B5EF4-FFF2-40B4-BE49-F238E27FC236}">
                <a16:creationId xmlns:a16="http://schemas.microsoft.com/office/drawing/2014/main" id="{68A21B30-3CE2-449D-8E35-0E62331052A1}"/>
              </a:ext>
            </a:extLst>
          </p:cNvPr>
          <p:cNvSpPr txBox="1">
            <a:spLocks/>
          </p:cNvSpPr>
          <p:nvPr/>
        </p:nvSpPr>
        <p:spPr>
          <a:xfrm>
            <a:off x="2150552" y="2505584"/>
            <a:ext cx="1522733" cy="152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 algn="ctr"/>
            <a:r>
              <a:rPr lang="en-US" sz="900" b="1">
                <a:solidFill>
                  <a:schemeClr val="bg1"/>
                </a:solidFill>
              </a:rPr>
              <a:t>Time:</a:t>
            </a:r>
          </a:p>
          <a:p>
            <a:pPr marL="0" indent="0" algn="ctr"/>
            <a:r>
              <a:rPr lang="en-US" sz="900">
                <a:solidFill>
                  <a:schemeClr val="bg1"/>
                </a:solidFill>
              </a:rPr>
              <a:t>10 seconds total with the child playing, the woman reading,</a:t>
            </a:r>
          </a:p>
          <a:p>
            <a:pPr marL="0" indent="0" algn="ctr"/>
            <a:r>
              <a:rPr lang="en-US" sz="900">
                <a:solidFill>
                  <a:schemeClr val="bg1"/>
                </a:solidFill>
              </a:rPr>
              <a:t>then, woman lowering newspaper.</a:t>
            </a:r>
          </a:p>
          <a:p>
            <a:pPr marL="0" indent="0" algn="ctr"/>
            <a:endParaRPr lang="en-US" sz="900" b="1">
              <a:solidFill>
                <a:schemeClr val="bg1"/>
              </a:solidFill>
            </a:endParaRPr>
          </a:p>
          <a:p>
            <a:pPr marL="0" indent="0" algn="ctr"/>
            <a:r>
              <a:rPr lang="en-US" sz="900" b="1">
                <a:solidFill>
                  <a:schemeClr val="bg1"/>
                </a:solidFill>
              </a:rPr>
              <a:t>Sound:</a:t>
            </a:r>
          </a:p>
          <a:p>
            <a:pPr marL="0" indent="0" algn="ctr"/>
            <a:r>
              <a:rPr lang="en-US" sz="900">
                <a:solidFill>
                  <a:schemeClr val="bg1"/>
                </a:solidFill>
              </a:rPr>
              <a:t>The movement of the newspaper / small dialogue / white noise</a:t>
            </a:r>
          </a:p>
        </p:txBody>
      </p:sp>
      <p:sp>
        <p:nvSpPr>
          <p:cNvPr id="14" name="Google Shape;189;p26">
            <a:extLst>
              <a:ext uri="{FF2B5EF4-FFF2-40B4-BE49-F238E27FC236}">
                <a16:creationId xmlns:a16="http://schemas.microsoft.com/office/drawing/2014/main" id="{ABC3CF1A-AFC9-4882-911F-0639E9F7C591}"/>
              </a:ext>
            </a:extLst>
          </p:cNvPr>
          <p:cNvSpPr txBox="1">
            <a:spLocks/>
          </p:cNvSpPr>
          <p:nvPr/>
        </p:nvSpPr>
        <p:spPr>
          <a:xfrm rot="21420050">
            <a:off x="541679" y="213595"/>
            <a:ext cx="2030684" cy="358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b="1" err="1">
                <a:solidFill>
                  <a:srgbClr val="A7A7A7"/>
                </a:solidFill>
                <a:latin typeface="Nunito Sans" panose="020B0604020202020204" charset="0"/>
              </a:rPr>
              <a:t>Volumetric</a:t>
            </a:r>
            <a:r>
              <a:rPr lang="nl-NL" b="1">
                <a:solidFill>
                  <a:srgbClr val="A7A7A7"/>
                </a:solidFill>
                <a:latin typeface="Nunito Sans" panose="020B0604020202020204" charset="0"/>
              </a:rPr>
              <a:t> </a:t>
            </a:r>
            <a:r>
              <a:rPr lang="nl-NL" b="1" err="1">
                <a:solidFill>
                  <a:srgbClr val="A7A7A7"/>
                </a:solidFill>
                <a:latin typeface="Nunito Sans" panose="020B0604020202020204" charset="0"/>
              </a:rPr>
              <a:t>Capture</a:t>
            </a:r>
            <a:endParaRPr lang="nl-NL" sz="1300" i="1">
              <a:solidFill>
                <a:srgbClr val="A7A7A7"/>
              </a:solidFill>
              <a:latin typeface="Nunito Sans" panose="020B0604020202020204" charset="0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23709647-524A-425B-B3D1-C189D74F6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5" b="20557"/>
          <a:stretch/>
        </p:blipFill>
        <p:spPr bwMode="auto">
          <a:xfrm>
            <a:off x="4192549" y="2585094"/>
            <a:ext cx="4890212" cy="175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F3E4ECC-1B14-4F04-9882-893BA6408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91" y="688256"/>
            <a:ext cx="2588624" cy="173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9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48;p31">
            <a:extLst>
              <a:ext uri="{FF2B5EF4-FFF2-40B4-BE49-F238E27FC236}">
                <a16:creationId xmlns:a16="http://schemas.microsoft.com/office/drawing/2014/main" id="{3DEC683E-0540-48C9-811B-B52A699DF32A}"/>
              </a:ext>
            </a:extLst>
          </p:cNvPr>
          <p:cNvSpPr/>
          <p:nvPr/>
        </p:nvSpPr>
        <p:spPr>
          <a:xfrm rot="885990">
            <a:off x="3970735" y="-265814"/>
            <a:ext cx="7368325" cy="6382925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6B6B6"/>
          </a:solidFill>
          <a:ln w="19050" cap="flat" cmpd="sng">
            <a:solidFill>
              <a:srgbClr val="B6B6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1"/>
          <p:cNvSpPr/>
          <p:nvPr/>
        </p:nvSpPr>
        <p:spPr>
          <a:xfrm rot="-194701">
            <a:off x="38233" y="496186"/>
            <a:ext cx="2983784" cy="258474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1"/>
          <p:cNvSpPr/>
          <p:nvPr/>
        </p:nvSpPr>
        <p:spPr>
          <a:xfrm rot="914792">
            <a:off x="1845431" y="2309856"/>
            <a:ext cx="2283885" cy="1978011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191919"/>
          </a:solidFill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9;p26">
            <a:extLst>
              <a:ext uri="{FF2B5EF4-FFF2-40B4-BE49-F238E27FC236}">
                <a16:creationId xmlns:a16="http://schemas.microsoft.com/office/drawing/2014/main" id="{BD907613-FDA7-4374-98C4-837219B8A15A}"/>
              </a:ext>
            </a:extLst>
          </p:cNvPr>
          <p:cNvSpPr txBox="1">
            <a:spLocks/>
          </p:cNvSpPr>
          <p:nvPr/>
        </p:nvSpPr>
        <p:spPr>
          <a:xfrm>
            <a:off x="711275" y="566195"/>
            <a:ext cx="1541992" cy="548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NL" sz="1200" b="1">
                <a:latin typeface="Nunito Sans" panose="020B0604020202020204" charset="0"/>
              </a:rPr>
              <a:t>INTERACTION 4</a:t>
            </a:r>
            <a:br>
              <a:rPr lang="nl-NL" sz="1200" b="1">
                <a:latin typeface="Nunito Sans" panose="020B0604020202020204" charset="0"/>
              </a:rPr>
            </a:br>
            <a:r>
              <a:rPr lang="nl-NL" sz="1050" i="1">
                <a:latin typeface="Nunito Sans" panose="020B0604020202020204" charset="0"/>
              </a:rPr>
              <a:t>IDEAL SPACE</a:t>
            </a:r>
            <a:endParaRPr lang="nl-NL" sz="1200" i="1">
              <a:latin typeface="Nunito Sans" panose="020B0604020202020204" charset="0"/>
            </a:endParaRPr>
          </a:p>
        </p:txBody>
      </p:sp>
      <p:sp>
        <p:nvSpPr>
          <p:cNvPr id="12" name="Google Shape;190;p26">
            <a:extLst>
              <a:ext uri="{FF2B5EF4-FFF2-40B4-BE49-F238E27FC236}">
                <a16:creationId xmlns:a16="http://schemas.microsoft.com/office/drawing/2014/main" id="{8511BB3D-2E9F-4F20-A023-3908F21B466A}"/>
              </a:ext>
            </a:extLst>
          </p:cNvPr>
          <p:cNvSpPr txBox="1">
            <a:spLocks/>
          </p:cNvSpPr>
          <p:nvPr/>
        </p:nvSpPr>
        <p:spPr>
          <a:xfrm>
            <a:off x="632281" y="1016523"/>
            <a:ext cx="1697550" cy="1518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Place: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Bedroom</a:t>
            </a:r>
          </a:p>
          <a:p>
            <a:pPr algn="ctr"/>
            <a:endParaRPr lang="en-US" sz="900" b="1"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Lighting: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Dim light 2,000K orange-y tone</a:t>
            </a:r>
          </a:p>
          <a:p>
            <a:pPr algn="ctr"/>
            <a:endParaRPr lang="en-US" sz="900" b="1"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algn="ctr"/>
            <a:r>
              <a:rPr lang="en-US" sz="900" b="1">
                <a:latin typeface="Assistant ExtraLight" panose="020B0604020202020204" charset="-79"/>
                <a:cs typeface="Assistant ExtraLight" panose="020B0604020202020204" charset="-79"/>
              </a:rPr>
              <a:t>Character and action:</a:t>
            </a:r>
          </a:p>
          <a:p>
            <a:pPr algn="ctr"/>
            <a:r>
              <a:rPr lang="en-US" sz="900">
                <a:latin typeface="Assistant ExtraLight" panose="020B0604020202020204" charset="-79"/>
                <a:cs typeface="Assistant ExtraLight" panose="020B0604020202020204" charset="-79"/>
              </a:rPr>
              <a:t>The woman is thankful because she and her son have a safe place (shelter) where they can stay. She prays, the child is reading.</a:t>
            </a:r>
          </a:p>
        </p:txBody>
      </p:sp>
      <p:sp>
        <p:nvSpPr>
          <p:cNvPr id="13" name="Google Shape;190;p26">
            <a:extLst>
              <a:ext uri="{FF2B5EF4-FFF2-40B4-BE49-F238E27FC236}">
                <a16:creationId xmlns:a16="http://schemas.microsoft.com/office/drawing/2014/main" id="{68A21B30-3CE2-449D-8E35-0E62331052A1}"/>
              </a:ext>
            </a:extLst>
          </p:cNvPr>
          <p:cNvSpPr txBox="1">
            <a:spLocks/>
          </p:cNvSpPr>
          <p:nvPr/>
        </p:nvSpPr>
        <p:spPr>
          <a:xfrm>
            <a:off x="1948070" y="2537388"/>
            <a:ext cx="2035191" cy="152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ExtraLight"/>
              <a:buNone/>
              <a:defRPr sz="1100" b="0" i="0" u="none" strike="noStrike" cap="none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pPr marL="0" indent="0" algn="ctr"/>
            <a:r>
              <a:rPr lang="en-US" sz="900" b="1">
                <a:solidFill>
                  <a:schemeClr val="bg1"/>
                </a:solidFill>
              </a:rPr>
              <a:t>Time:</a:t>
            </a:r>
          </a:p>
          <a:p>
            <a:pPr marL="0" indent="0" algn="ctr"/>
            <a:r>
              <a:rPr lang="en-US" sz="900">
                <a:solidFill>
                  <a:schemeClr val="bg1"/>
                </a:solidFill>
              </a:rPr>
              <a:t>45 seconds. the child is looking at a book (reading), the woman is praying.</a:t>
            </a:r>
          </a:p>
          <a:p>
            <a:pPr marL="0" indent="0" algn="ctr"/>
            <a:endParaRPr lang="en-US" sz="900" b="1">
              <a:solidFill>
                <a:schemeClr val="bg1"/>
              </a:solidFill>
            </a:endParaRPr>
          </a:p>
          <a:p>
            <a:pPr marL="0" indent="0" algn="ctr"/>
            <a:r>
              <a:rPr lang="en-US" sz="900" b="1">
                <a:solidFill>
                  <a:schemeClr val="bg1"/>
                </a:solidFill>
              </a:rPr>
              <a:t>Sound:</a:t>
            </a:r>
          </a:p>
          <a:p>
            <a:pPr marL="0" indent="0" algn="ctr"/>
            <a:r>
              <a:rPr lang="en-US" sz="900">
                <a:solidFill>
                  <a:schemeClr val="bg1"/>
                </a:solidFill>
              </a:rPr>
              <a:t>Child breathing and mumbling as he reads / the sound of the bed when he moves / sound of pages being turned / woman whispering (praying)</a:t>
            </a:r>
          </a:p>
          <a:p>
            <a:pPr marL="0" indent="0" algn="ctr"/>
            <a:r>
              <a:rPr lang="en-US" sz="900">
                <a:solidFill>
                  <a:schemeClr val="bg1"/>
                </a:solidFill>
              </a:rPr>
              <a:t>calmed, almost like a whisper</a:t>
            </a:r>
          </a:p>
        </p:txBody>
      </p:sp>
      <p:sp>
        <p:nvSpPr>
          <p:cNvPr id="14" name="Google Shape;189;p26">
            <a:extLst>
              <a:ext uri="{FF2B5EF4-FFF2-40B4-BE49-F238E27FC236}">
                <a16:creationId xmlns:a16="http://schemas.microsoft.com/office/drawing/2014/main" id="{ABC3CF1A-AFC9-4882-911F-0639E9F7C591}"/>
              </a:ext>
            </a:extLst>
          </p:cNvPr>
          <p:cNvSpPr txBox="1">
            <a:spLocks/>
          </p:cNvSpPr>
          <p:nvPr/>
        </p:nvSpPr>
        <p:spPr>
          <a:xfrm rot="21420050">
            <a:off x="541679" y="213595"/>
            <a:ext cx="2030684" cy="358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b="1" err="1">
                <a:solidFill>
                  <a:srgbClr val="A7A7A7"/>
                </a:solidFill>
                <a:latin typeface="Nunito Sans" panose="020B0604020202020204" charset="0"/>
              </a:rPr>
              <a:t>Volumetric</a:t>
            </a:r>
            <a:r>
              <a:rPr lang="nl-NL" b="1">
                <a:solidFill>
                  <a:srgbClr val="A7A7A7"/>
                </a:solidFill>
                <a:latin typeface="Nunito Sans" panose="020B0604020202020204" charset="0"/>
              </a:rPr>
              <a:t> </a:t>
            </a:r>
            <a:r>
              <a:rPr lang="nl-NL" b="1" err="1">
                <a:solidFill>
                  <a:srgbClr val="A7A7A7"/>
                </a:solidFill>
                <a:latin typeface="Nunito Sans" panose="020B0604020202020204" charset="0"/>
              </a:rPr>
              <a:t>Capture</a:t>
            </a:r>
            <a:endParaRPr lang="nl-NL" sz="1300" i="1">
              <a:solidFill>
                <a:srgbClr val="A7A7A7"/>
              </a:solidFill>
              <a:latin typeface="Nunito Sans" panose="020B0604020202020204" charset="0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297CFAA6-7D32-40CB-97C4-963799DDA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28" y="2092440"/>
            <a:ext cx="3871158" cy="272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C55CFDF-303E-4EA0-B61D-02E28882C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29832"/>
          <a:stretch/>
        </p:blipFill>
        <p:spPr bwMode="auto">
          <a:xfrm>
            <a:off x="5732937" y="310445"/>
            <a:ext cx="2088539" cy="166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68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B077-3AC7-411C-BF3B-299E13AB1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90" y="555355"/>
            <a:ext cx="1737300" cy="946200"/>
          </a:xfrm>
        </p:spPr>
        <p:txBody>
          <a:bodyPr/>
          <a:lstStyle/>
          <a:p>
            <a:r>
              <a:rPr lang="en-US" sz="1600"/>
              <a:t>Using Minecraft to create a 360 storyboard  </a:t>
            </a:r>
            <a:endParaRPr lang="en-NL" sz="1600"/>
          </a:p>
        </p:txBody>
      </p:sp>
      <p:pic>
        <p:nvPicPr>
          <p:cNvPr id="7" name="Recording #8 (1)">
            <a:hlinkClick r:id="" action="ppaction://media"/>
            <a:extLst>
              <a:ext uri="{FF2B5EF4-FFF2-40B4-BE49-F238E27FC236}">
                <a16:creationId xmlns:a16="http://schemas.microsoft.com/office/drawing/2014/main" id="{23DF7209-DB7D-4BC7-9CAB-A0CB8C300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5849" y="1325165"/>
            <a:ext cx="4432300" cy="2493169"/>
          </a:xfrm>
          <a:prstGeom prst="rect">
            <a:avLst/>
          </a:prstGeom>
        </p:spPr>
      </p:pic>
      <p:pic>
        <p:nvPicPr>
          <p:cNvPr id="17410" name="Picture 2" descr="Officiële site | Minecraft">
            <a:extLst>
              <a:ext uri="{FF2B5EF4-FFF2-40B4-BE49-F238E27FC236}">
                <a16:creationId xmlns:a16="http://schemas.microsoft.com/office/drawing/2014/main" id="{2386E75C-1C2F-43F9-827F-B92730017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0" y="1501555"/>
            <a:ext cx="1560521" cy="23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/>
          <p:nvPr/>
        </p:nvSpPr>
        <p:spPr>
          <a:xfrm>
            <a:off x="-1061576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1457049" y="1536841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3994651" y="91155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/>
          <p:nvPr/>
        </p:nvSpPr>
        <p:spPr>
          <a:xfrm>
            <a:off x="3994620" y="2859741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ctrTitle"/>
          </p:nvPr>
        </p:nvSpPr>
        <p:spPr>
          <a:xfrm>
            <a:off x="439483" y="276059"/>
            <a:ext cx="201109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The volumetric studio</a:t>
            </a:r>
            <a:endParaRPr sz="180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2621964" y="1846182"/>
            <a:ext cx="438935" cy="424808"/>
            <a:chOff x="1190625" y="322100"/>
            <a:chExt cx="5219200" cy="5051225"/>
          </a:xfrm>
        </p:grpSpPr>
        <p:sp>
          <p:nvSpPr>
            <p:cNvPr id="288" name="Google Shape;288;p30"/>
            <p:cNvSpPr/>
            <p:nvPr/>
          </p:nvSpPr>
          <p:spPr>
            <a:xfrm>
              <a:off x="1756575" y="827725"/>
              <a:ext cx="2772700" cy="2643850"/>
            </a:xfrm>
            <a:custGeom>
              <a:avLst/>
              <a:gdLst/>
              <a:ahLst/>
              <a:cxnLst/>
              <a:rect l="l" t="t" r="r" b="b"/>
              <a:pathLst>
                <a:path w="110908" h="105754" extrusionOk="0">
                  <a:moveTo>
                    <a:pt x="38785" y="52029"/>
                  </a:moveTo>
                  <a:cubicBezTo>
                    <a:pt x="41395" y="52029"/>
                    <a:pt x="43515" y="54149"/>
                    <a:pt x="43515" y="56759"/>
                  </a:cubicBezTo>
                  <a:cubicBezTo>
                    <a:pt x="43515" y="59336"/>
                    <a:pt x="41395" y="61456"/>
                    <a:pt x="38785" y="61456"/>
                  </a:cubicBezTo>
                  <a:cubicBezTo>
                    <a:pt x="36208" y="61456"/>
                    <a:pt x="34088" y="59336"/>
                    <a:pt x="34088" y="56759"/>
                  </a:cubicBezTo>
                  <a:cubicBezTo>
                    <a:pt x="34088" y="54149"/>
                    <a:pt x="36208" y="52029"/>
                    <a:pt x="38785" y="52029"/>
                  </a:cubicBezTo>
                  <a:close/>
                  <a:moveTo>
                    <a:pt x="58031" y="6002"/>
                  </a:moveTo>
                  <a:cubicBezTo>
                    <a:pt x="70524" y="6002"/>
                    <a:pt x="82300" y="10895"/>
                    <a:pt x="91173" y="19735"/>
                  </a:cubicBezTo>
                  <a:cubicBezTo>
                    <a:pt x="98153" y="26716"/>
                    <a:pt x="102655" y="35523"/>
                    <a:pt x="104253" y="45081"/>
                  </a:cubicBezTo>
                  <a:lnTo>
                    <a:pt x="87813" y="61130"/>
                  </a:lnTo>
                  <a:cubicBezTo>
                    <a:pt x="86280" y="60249"/>
                    <a:pt x="84486" y="59760"/>
                    <a:pt x="82561" y="59760"/>
                  </a:cubicBezTo>
                  <a:cubicBezTo>
                    <a:pt x="78842" y="59760"/>
                    <a:pt x="75580" y="61652"/>
                    <a:pt x="73656" y="64522"/>
                  </a:cubicBezTo>
                  <a:lnTo>
                    <a:pt x="49517" y="56954"/>
                  </a:lnTo>
                  <a:cubicBezTo>
                    <a:pt x="49517" y="56889"/>
                    <a:pt x="49517" y="56824"/>
                    <a:pt x="49517" y="56759"/>
                  </a:cubicBezTo>
                  <a:cubicBezTo>
                    <a:pt x="49517" y="50822"/>
                    <a:pt x="44722" y="46027"/>
                    <a:pt x="38785" y="46027"/>
                  </a:cubicBezTo>
                  <a:cubicBezTo>
                    <a:pt x="32881" y="46027"/>
                    <a:pt x="28053" y="50822"/>
                    <a:pt x="28053" y="56759"/>
                  </a:cubicBezTo>
                  <a:cubicBezTo>
                    <a:pt x="28053" y="58683"/>
                    <a:pt x="28575" y="60510"/>
                    <a:pt x="29489" y="62076"/>
                  </a:cubicBezTo>
                  <a:lnTo>
                    <a:pt x="16799" y="75189"/>
                  </a:lnTo>
                  <a:cubicBezTo>
                    <a:pt x="7209" y="57411"/>
                    <a:pt x="9884" y="34740"/>
                    <a:pt x="24889" y="19735"/>
                  </a:cubicBezTo>
                  <a:cubicBezTo>
                    <a:pt x="33729" y="10895"/>
                    <a:pt x="45505" y="6002"/>
                    <a:pt x="58031" y="6002"/>
                  </a:cubicBezTo>
                  <a:close/>
                  <a:moveTo>
                    <a:pt x="82561" y="65762"/>
                  </a:moveTo>
                  <a:cubicBezTo>
                    <a:pt x="85171" y="65762"/>
                    <a:pt x="87291" y="67882"/>
                    <a:pt x="87291" y="70492"/>
                  </a:cubicBezTo>
                  <a:cubicBezTo>
                    <a:pt x="87291" y="73069"/>
                    <a:pt x="85171" y="75189"/>
                    <a:pt x="82561" y="75189"/>
                  </a:cubicBezTo>
                  <a:cubicBezTo>
                    <a:pt x="79984" y="75189"/>
                    <a:pt x="77864" y="73069"/>
                    <a:pt x="77864" y="70492"/>
                  </a:cubicBezTo>
                  <a:cubicBezTo>
                    <a:pt x="77864" y="67882"/>
                    <a:pt x="79984" y="65762"/>
                    <a:pt x="82561" y="65762"/>
                  </a:cubicBezTo>
                  <a:close/>
                  <a:moveTo>
                    <a:pt x="104873" y="52877"/>
                  </a:moveTo>
                  <a:cubicBezTo>
                    <a:pt x="104873" y="65403"/>
                    <a:pt x="100013" y="77146"/>
                    <a:pt x="91173" y="86019"/>
                  </a:cubicBezTo>
                  <a:cubicBezTo>
                    <a:pt x="82300" y="94859"/>
                    <a:pt x="70524" y="99719"/>
                    <a:pt x="58031" y="99719"/>
                  </a:cubicBezTo>
                  <a:cubicBezTo>
                    <a:pt x="45505" y="99719"/>
                    <a:pt x="33729" y="94859"/>
                    <a:pt x="24889" y="86019"/>
                  </a:cubicBezTo>
                  <a:cubicBezTo>
                    <a:pt x="23128" y="84257"/>
                    <a:pt x="21529" y="82398"/>
                    <a:pt x="20127" y="80441"/>
                  </a:cubicBezTo>
                  <a:lnTo>
                    <a:pt x="33794" y="66251"/>
                  </a:lnTo>
                  <a:cubicBezTo>
                    <a:pt x="35295" y="67034"/>
                    <a:pt x="36991" y="67491"/>
                    <a:pt x="38785" y="67491"/>
                  </a:cubicBezTo>
                  <a:cubicBezTo>
                    <a:pt x="42504" y="67491"/>
                    <a:pt x="45798" y="65566"/>
                    <a:pt x="47723" y="62696"/>
                  </a:cubicBezTo>
                  <a:lnTo>
                    <a:pt x="71829" y="70263"/>
                  </a:lnTo>
                  <a:cubicBezTo>
                    <a:pt x="71829" y="70329"/>
                    <a:pt x="71829" y="70426"/>
                    <a:pt x="71829" y="70492"/>
                  </a:cubicBezTo>
                  <a:cubicBezTo>
                    <a:pt x="71829" y="76396"/>
                    <a:pt x="76657" y="81224"/>
                    <a:pt x="82561" y="81224"/>
                  </a:cubicBezTo>
                  <a:cubicBezTo>
                    <a:pt x="88498" y="81224"/>
                    <a:pt x="93293" y="76396"/>
                    <a:pt x="93293" y="70492"/>
                  </a:cubicBezTo>
                  <a:cubicBezTo>
                    <a:pt x="93293" y="68665"/>
                    <a:pt x="92836" y="66936"/>
                    <a:pt x="92021" y="65436"/>
                  </a:cubicBezTo>
                  <a:lnTo>
                    <a:pt x="104873" y="52877"/>
                  </a:lnTo>
                  <a:close/>
                  <a:moveTo>
                    <a:pt x="58031" y="0"/>
                  </a:moveTo>
                  <a:cubicBezTo>
                    <a:pt x="43907" y="0"/>
                    <a:pt x="30630" y="5480"/>
                    <a:pt x="20616" y="15462"/>
                  </a:cubicBezTo>
                  <a:cubicBezTo>
                    <a:pt x="0" y="36110"/>
                    <a:pt x="0" y="69644"/>
                    <a:pt x="20616" y="90259"/>
                  </a:cubicBezTo>
                  <a:cubicBezTo>
                    <a:pt x="30630" y="100241"/>
                    <a:pt x="43907" y="105754"/>
                    <a:pt x="58031" y="105754"/>
                  </a:cubicBezTo>
                  <a:cubicBezTo>
                    <a:pt x="72155" y="105754"/>
                    <a:pt x="85432" y="100241"/>
                    <a:pt x="95413" y="90259"/>
                  </a:cubicBezTo>
                  <a:cubicBezTo>
                    <a:pt x="105395" y="80278"/>
                    <a:pt x="110908" y="67001"/>
                    <a:pt x="110908" y="52877"/>
                  </a:cubicBezTo>
                  <a:cubicBezTo>
                    <a:pt x="110908" y="38753"/>
                    <a:pt x="105395" y="25476"/>
                    <a:pt x="95413" y="15462"/>
                  </a:cubicBezTo>
                  <a:cubicBezTo>
                    <a:pt x="85432" y="5480"/>
                    <a:pt x="72155" y="0"/>
                    <a:pt x="5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540250" y="1133150"/>
              <a:ext cx="1003100" cy="361675"/>
            </a:xfrm>
            <a:custGeom>
              <a:avLst/>
              <a:gdLst/>
              <a:ahLst/>
              <a:cxnLst/>
              <a:rect l="l" t="t" r="r" b="b"/>
              <a:pathLst>
                <a:path w="40124" h="14467" extrusionOk="0">
                  <a:moveTo>
                    <a:pt x="26695" y="0"/>
                  </a:moveTo>
                  <a:cubicBezTo>
                    <a:pt x="17011" y="0"/>
                    <a:pt x="7480" y="3432"/>
                    <a:pt x="1" y="9932"/>
                  </a:cubicBezTo>
                  <a:lnTo>
                    <a:pt x="3948" y="14466"/>
                  </a:lnTo>
                  <a:cubicBezTo>
                    <a:pt x="10333" y="8927"/>
                    <a:pt x="18447" y="6012"/>
                    <a:pt x="26688" y="6012"/>
                  </a:cubicBezTo>
                  <a:cubicBezTo>
                    <a:pt x="30530" y="6012"/>
                    <a:pt x="34399" y="6646"/>
                    <a:pt x="38134" y="7942"/>
                  </a:cubicBezTo>
                  <a:lnTo>
                    <a:pt x="40123" y="2266"/>
                  </a:lnTo>
                  <a:cubicBezTo>
                    <a:pt x="35741" y="744"/>
                    <a:pt x="31202" y="0"/>
                    <a:pt x="26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658300" y="1281125"/>
              <a:ext cx="211250" cy="211250"/>
            </a:xfrm>
            <a:custGeom>
              <a:avLst/>
              <a:gdLst/>
              <a:ahLst/>
              <a:cxnLst/>
              <a:rect l="l" t="t" r="r" b="b"/>
              <a:pathLst>
                <a:path w="8450" h="8450" extrusionOk="0">
                  <a:moveTo>
                    <a:pt x="3132" y="1"/>
                  </a:moveTo>
                  <a:lnTo>
                    <a:pt x="1" y="5122"/>
                  </a:lnTo>
                  <a:cubicBezTo>
                    <a:pt x="1566" y="6101"/>
                    <a:pt x="3100" y="7210"/>
                    <a:pt x="4535" y="8449"/>
                  </a:cubicBezTo>
                  <a:lnTo>
                    <a:pt x="8449" y="3883"/>
                  </a:lnTo>
                  <a:cubicBezTo>
                    <a:pt x="6786" y="2447"/>
                    <a:pt x="4992" y="1143"/>
                    <a:pt x="3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2827325" y="2952900"/>
              <a:ext cx="591250" cy="213675"/>
            </a:xfrm>
            <a:custGeom>
              <a:avLst/>
              <a:gdLst/>
              <a:ahLst/>
              <a:cxnLst/>
              <a:rect l="l" t="t" r="r" b="b"/>
              <a:pathLst>
                <a:path w="23650" h="8547" extrusionOk="0">
                  <a:moveTo>
                    <a:pt x="2251" y="1"/>
                  </a:moveTo>
                  <a:lnTo>
                    <a:pt x="0" y="5611"/>
                  </a:lnTo>
                  <a:cubicBezTo>
                    <a:pt x="4860" y="7536"/>
                    <a:pt x="9982" y="8547"/>
                    <a:pt x="15168" y="8547"/>
                  </a:cubicBezTo>
                  <a:cubicBezTo>
                    <a:pt x="17974" y="8547"/>
                    <a:pt x="20844" y="8253"/>
                    <a:pt x="23649" y="7634"/>
                  </a:cubicBezTo>
                  <a:lnTo>
                    <a:pt x="22410" y="1762"/>
                  </a:lnTo>
                  <a:cubicBezTo>
                    <a:pt x="20021" y="2267"/>
                    <a:pt x="17607" y="2518"/>
                    <a:pt x="15203" y="2518"/>
                  </a:cubicBezTo>
                  <a:cubicBezTo>
                    <a:pt x="10781" y="2518"/>
                    <a:pt x="6393" y="1670"/>
                    <a:pt x="2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625" y="322100"/>
              <a:ext cx="5219200" cy="5051225"/>
            </a:xfrm>
            <a:custGeom>
              <a:avLst/>
              <a:gdLst/>
              <a:ahLst/>
              <a:cxnLst/>
              <a:rect l="l" t="t" r="r" b="b"/>
              <a:pathLst>
                <a:path w="208768" h="202049" extrusionOk="0">
                  <a:moveTo>
                    <a:pt x="163850" y="28380"/>
                  </a:moveTo>
                  <a:cubicBezTo>
                    <a:pt x="166427" y="28380"/>
                    <a:pt x="168547" y="30500"/>
                    <a:pt x="168547" y="33110"/>
                  </a:cubicBezTo>
                  <a:cubicBezTo>
                    <a:pt x="168547" y="35687"/>
                    <a:pt x="166427" y="37807"/>
                    <a:pt x="163850" y="37807"/>
                  </a:cubicBezTo>
                  <a:cubicBezTo>
                    <a:pt x="161240" y="37807"/>
                    <a:pt x="159120" y="35687"/>
                    <a:pt x="159120" y="33110"/>
                  </a:cubicBezTo>
                  <a:cubicBezTo>
                    <a:pt x="159120" y="30500"/>
                    <a:pt x="161240" y="28380"/>
                    <a:pt x="163850" y="28380"/>
                  </a:cubicBezTo>
                  <a:close/>
                  <a:moveTo>
                    <a:pt x="10732" y="124804"/>
                  </a:moveTo>
                  <a:cubicBezTo>
                    <a:pt x="13342" y="124804"/>
                    <a:pt x="15429" y="126925"/>
                    <a:pt x="15429" y="129534"/>
                  </a:cubicBezTo>
                  <a:cubicBezTo>
                    <a:pt x="15429" y="132111"/>
                    <a:pt x="13342" y="134232"/>
                    <a:pt x="10732" y="134232"/>
                  </a:cubicBezTo>
                  <a:cubicBezTo>
                    <a:pt x="8122" y="134232"/>
                    <a:pt x="6035" y="132111"/>
                    <a:pt x="6035" y="129534"/>
                  </a:cubicBezTo>
                  <a:cubicBezTo>
                    <a:pt x="6035" y="126925"/>
                    <a:pt x="8122" y="124804"/>
                    <a:pt x="10732" y="124804"/>
                  </a:cubicBezTo>
                  <a:close/>
                  <a:moveTo>
                    <a:pt x="80669" y="6199"/>
                  </a:moveTo>
                  <a:cubicBezTo>
                    <a:pt x="97794" y="6199"/>
                    <a:pt x="114920" y="12723"/>
                    <a:pt x="127968" y="25771"/>
                  </a:cubicBezTo>
                  <a:cubicBezTo>
                    <a:pt x="154064" y="51866"/>
                    <a:pt x="154064" y="94337"/>
                    <a:pt x="127968" y="120401"/>
                  </a:cubicBezTo>
                  <a:cubicBezTo>
                    <a:pt x="114920" y="133449"/>
                    <a:pt x="97786" y="139973"/>
                    <a:pt x="80653" y="139973"/>
                  </a:cubicBezTo>
                  <a:cubicBezTo>
                    <a:pt x="63519" y="139973"/>
                    <a:pt x="46385" y="133449"/>
                    <a:pt x="33338" y="120401"/>
                  </a:cubicBezTo>
                  <a:cubicBezTo>
                    <a:pt x="7242" y="94337"/>
                    <a:pt x="7242" y="51866"/>
                    <a:pt x="33338" y="25771"/>
                  </a:cubicBezTo>
                  <a:cubicBezTo>
                    <a:pt x="46385" y="12723"/>
                    <a:pt x="63511" y="6199"/>
                    <a:pt x="80669" y="6199"/>
                  </a:cubicBezTo>
                  <a:close/>
                  <a:moveTo>
                    <a:pt x="137232" y="119161"/>
                  </a:moveTo>
                  <a:lnTo>
                    <a:pt x="147474" y="130121"/>
                  </a:lnTo>
                  <a:lnTo>
                    <a:pt x="136808" y="140788"/>
                  </a:lnTo>
                  <a:lnTo>
                    <a:pt x="126532" y="129828"/>
                  </a:lnTo>
                  <a:cubicBezTo>
                    <a:pt x="128490" y="128230"/>
                    <a:pt x="130414" y="126501"/>
                    <a:pt x="132241" y="124674"/>
                  </a:cubicBezTo>
                  <a:cubicBezTo>
                    <a:pt x="134002" y="122912"/>
                    <a:pt x="135666" y="121053"/>
                    <a:pt x="137232" y="119161"/>
                  </a:cubicBezTo>
                  <a:close/>
                  <a:moveTo>
                    <a:pt x="156119" y="129991"/>
                  </a:moveTo>
                  <a:lnTo>
                    <a:pt x="200253" y="173963"/>
                  </a:lnTo>
                  <a:lnTo>
                    <a:pt x="180681" y="193535"/>
                  </a:lnTo>
                  <a:lnTo>
                    <a:pt x="136547" y="149563"/>
                  </a:lnTo>
                  <a:lnTo>
                    <a:pt x="156119" y="129991"/>
                  </a:lnTo>
                  <a:close/>
                  <a:moveTo>
                    <a:pt x="178398" y="1"/>
                  </a:moveTo>
                  <a:lnTo>
                    <a:pt x="178398" y="6003"/>
                  </a:lnTo>
                  <a:lnTo>
                    <a:pt x="187499" y="6003"/>
                  </a:lnTo>
                  <a:lnTo>
                    <a:pt x="169264" y="23846"/>
                  </a:lnTo>
                  <a:cubicBezTo>
                    <a:pt x="167666" y="22900"/>
                    <a:pt x="165807" y="22378"/>
                    <a:pt x="163850" y="22378"/>
                  </a:cubicBezTo>
                  <a:cubicBezTo>
                    <a:pt x="157913" y="22378"/>
                    <a:pt x="153118" y="27173"/>
                    <a:pt x="153118" y="33110"/>
                  </a:cubicBezTo>
                  <a:cubicBezTo>
                    <a:pt x="153118" y="35002"/>
                    <a:pt x="153607" y="36763"/>
                    <a:pt x="154455" y="38329"/>
                  </a:cubicBezTo>
                  <a:lnTo>
                    <a:pt x="147866" y="44755"/>
                  </a:lnTo>
                  <a:cubicBezTo>
                    <a:pt x="144310" y="36307"/>
                    <a:pt x="139124" y="28380"/>
                    <a:pt x="132241" y="21530"/>
                  </a:cubicBezTo>
                  <a:cubicBezTo>
                    <a:pt x="118019" y="7308"/>
                    <a:pt x="99336" y="197"/>
                    <a:pt x="80657" y="197"/>
                  </a:cubicBezTo>
                  <a:cubicBezTo>
                    <a:pt x="61978" y="197"/>
                    <a:pt x="43303" y="7308"/>
                    <a:pt x="29097" y="21530"/>
                  </a:cubicBezTo>
                  <a:cubicBezTo>
                    <a:pt x="3751" y="46843"/>
                    <a:pt x="979" y="86346"/>
                    <a:pt x="20779" y="114758"/>
                  </a:cubicBezTo>
                  <a:lnTo>
                    <a:pt x="15723" y="120009"/>
                  </a:lnTo>
                  <a:cubicBezTo>
                    <a:pt x="14222" y="119226"/>
                    <a:pt x="12526" y="118802"/>
                    <a:pt x="10732" y="118802"/>
                  </a:cubicBezTo>
                  <a:cubicBezTo>
                    <a:pt x="4828" y="118802"/>
                    <a:pt x="0" y="123598"/>
                    <a:pt x="0" y="129534"/>
                  </a:cubicBezTo>
                  <a:cubicBezTo>
                    <a:pt x="0" y="135439"/>
                    <a:pt x="4828" y="140266"/>
                    <a:pt x="10732" y="140266"/>
                  </a:cubicBezTo>
                  <a:cubicBezTo>
                    <a:pt x="16636" y="140266"/>
                    <a:pt x="21464" y="135439"/>
                    <a:pt x="21464" y="129534"/>
                  </a:cubicBezTo>
                  <a:cubicBezTo>
                    <a:pt x="21464" y="127577"/>
                    <a:pt x="20942" y="125783"/>
                    <a:pt x="20061" y="124185"/>
                  </a:cubicBezTo>
                  <a:lnTo>
                    <a:pt x="24465" y="119618"/>
                  </a:lnTo>
                  <a:cubicBezTo>
                    <a:pt x="25933" y="121347"/>
                    <a:pt x="27466" y="123043"/>
                    <a:pt x="29097" y="124674"/>
                  </a:cubicBezTo>
                  <a:cubicBezTo>
                    <a:pt x="43319" y="138896"/>
                    <a:pt x="61978" y="146007"/>
                    <a:pt x="80669" y="146007"/>
                  </a:cubicBezTo>
                  <a:cubicBezTo>
                    <a:pt x="94989" y="146007"/>
                    <a:pt x="109342" y="141799"/>
                    <a:pt x="121672" y="133416"/>
                  </a:cubicBezTo>
                  <a:lnTo>
                    <a:pt x="132535" y="145061"/>
                  </a:lnTo>
                  <a:lnTo>
                    <a:pt x="128000" y="149563"/>
                  </a:lnTo>
                  <a:lnTo>
                    <a:pt x="180681" y="202048"/>
                  </a:lnTo>
                  <a:lnTo>
                    <a:pt x="208767" y="173963"/>
                  </a:lnTo>
                  <a:lnTo>
                    <a:pt x="156086" y="121477"/>
                  </a:lnTo>
                  <a:lnTo>
                    <a:pt x="151715" y="125848"/>
                  </a:lnTo>
                  <a:lnTo>
                    <a:pt x="140885" y="114268"/>
                  </a:lnTo>
                  <a:cubicBezTo>
                    <a:pt x="153705" y="95479"/>
                    <a:pt x="156804" y="71993"/>
                    <a:pt x="150149" y="50953"/>
                  </a:cubicBezTo>
                  <a:lnTo>
                    <a:pt x="158761" y="42537"/>
                  </a:lnTo>
                  <a:cubicBezTo>
                    <a:pt x="160261" y="43385"/>
                    <a:pt x="161990" y="43842"/>
                    <a:pt x="163850" y="43842"/>
                  </a:cubicBezTo>
                  <a:cubicBezTo>
                    <a:pt x="169754" y="43842"/>
                    <a:pt x="174582" y="39014"/>
                    <a:pt x="174582" y="33110"/>
                  </a:cubicBezTo>
                  <a:cubicBezTo>
                    <a:pt x="174582" y="31349"/>
                    <a:pt x="174157" y="29685"/>
                    <a:pt x="173407" y="28217"/>
                  </a:cubicBezTo>
                  <a:lnTo>
                    <a:pt x="191870" y="10178"/>
                  </a:lnTo>
                  <a:lnTo>
                    <a:pt x="191870" y="19508"/>
                  </a:lnTo>
                  <a:lnTo>
                    <a:pt x="197905" y="19508"/>
                  </a:lnTo>
                  <a:lnTo>
                    <a:pt x="19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877475" y="3790425"/>
              <a:ext cx="738050" cy="628775"/>
            </a:xfrm>
            <a:custGeom>
              <a:avLst/>
              <a:gdLst/>
              <a:ahLst/>
              <a:cxnLst/>
              <a:rect l="l" t="t" r="r" b="b"/>
              <a:pathLst>
                <a:path w="29522" h="25151" extrusionOk="0">
                  <a:moveTo>
                    <a:pt x="8645" y="0"/>
                  </a:moveTo>
                  <a:lnTo>
                    <a:pt x="0" y="8612"/>
                  </a:lnTo>
                  <a:lnTo>
                    <a:pt x="4274" y="12885"/>
                  </a:lnTo>
                  <a:lnTo>
                    <a:pt x="8645" y="8514"/>
                  </a:lnTo>
                  <a:lnTo>
                    <a:pt x="25248" y="25150"/>
                  </a:lnTo>
                  <a:lnTo>
                    <a:pt x="29521" y="208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637525" y="4441175"/>
              <a:ext cx="218575" cy="217775"/>
            </a:xfrm>
            <a:custGeom>
              <a:avLst/>
              <a:gdLst/>
              <a:ahLst/>
              <a:cxnLst/>
              <a:rect l="l" t="t" r="r" b="b"/>
              <a:pathLst>
                <a:path w="8743" h="8711" extrusionOk="0">
                  <a:moveTo>
                    <a:pt x="4273" y="1"/>
                  </a:moveTo>
                  <a:lnTo>
                    <a:pt x="0" y="4274"/>
                  </a:lnTo>
                  <a:lnTo>
                    <a:pt x="4469" y="8710"/>
                  </a:lnTo>
                  <a:lnTo>
                    <a:pt x="8742" y="4470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006100" y="4048925"/>
              <a:ext cx="150900" cy="164750"/>
            </a:xfrm>
            <a:custGeom>
              <a:avLst/>
              <a:gdLst/>
              <a:ahLst/>
              <a:cxnLst/>
              <a:rect l="l" t="t" r="r" b="b"/>
              <a:pathLst>
                <a:path w="6036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36" y="6590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006100" y="4968800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246475" y="4365350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404275" y="3011625"/>
              <a:ext cx="150900" cy="163925"/>
            </a:xfrm>
            <a:custGeom>
              <a:avLst/>
              <a:gdLst/>
              <a:ahLst/>
              <a:cxnLst/>
              <a:rect l="l" t="t" r="r" b="b"/>
              <a:pathLst>
                <a:path w="6036" h="6557" extrusionOk="0">
                  <a:moveTo>
                    <a:pt x="1" y="0"/>
                  </a:moveTo>
                  <a:lnTo>
                    <a:pt x="1" y="6557"/>
                  </a:lnTo>
                  <a:lnTo>
                    <a:pt x="6036" y="6557"/>
                  </a:lnTo>
                  <a:lnTo>
                    <a:pt x="6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5575550" y="17052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6073800" y="2396725"/>
              <a:ext cx="150900" cy="163950"/>
            </a:xfrm>
            <a:custGeom>
              <a:avLst/>
              <a:gdLst/>
              <a:ahLst/>
              <a:cxnLst/>
              <a:rect l="l" t="t" r="r" b="b"/>
              <a:pathLst>
                <a:path w="6036" h="6558" extrusionOk="0">
                  <a:moveTo>
                    <a:pt x="1" y="1"/>
                  </a:moveTo>
                  <a:lnTo>
                    <a:pt x="1" y="6557"/>
                  </a:lnTo>
                  <a:lnTo>
                    <a:pt x="6035" y="6557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30"/>
          <p:cNvGrpSpPr/>
          <p:nvPr/>
        </p:nvGrpSpPr>
        <p:grpSpPr>
          <a:xfrm>
            <a:off x="4823145" y="1074974"/>
            <a:ext cx="276470" cy="300104"/>
            <a:chOff x="1396125" y="238125"/>
            <a:chExt cx="4808175" cy="5219200"/>
          </a:xfrm>
        </p:grpSpPr>
        <p:sp>
          <p:nvSpPr>
            <p:cNvPr id="302" name="Google Shape;302;p30"/>
            <p:cNvSpPr/>
            <p:nvPr/>
          </p:nvSpPr>
          <p:spPr>
            <a:xfrm>
              <a:off x="2765325" y="3455250"/>
              <a:ext cx="1363550" cy="1363525"/>
            </a:xfrm>
            <a:custGeom>
              <a:avLst/>
              <a:gdLst/>
              <a:ahLst/>
              <a:cxnLst/>
              <a:rect l="l" t="t" r="r" b="b"/>
              <a:pathLst>
                <a:path w="54542" h="54541" extrusionOk="0">
                  <a:moveTo>
                    <a:pt x="27271" y="5578"/>
                  </a:moveTo>
                  <a:cubicBezTo>
                    <a:pt x="39210" y="5578"/>
                    <a:pt x="48963" y="15299"/>
                    <a:pt x="48963" y="27271"/>
                  </a:cubicBezTo>
                  <a:cubicBezTo>
                    <a:pt x="48963" y="39242"/>
                    <a:pt x="39210" y="48963"/>
                    <a:pt x="27271" y="48963"/>
                  </a:cubicBezTo>
                  <a:cubicBezTo>
                    <a:pt x="15300" y="48963"/>
                    <a:pt x="5579" y="39242"/>
                    <a:pt x="5579" y="27271"/>
                  </a:cubicBezTo>
                  <a:cubicBezTo>
                    <a:pt x="5579" y="15299"/>
                    <a:pt x="15300" y="5578"/>
                    <a:pt x="27271" y="5578"/>
                  </a:cubicBezTo>
                  <a:close/>
                  <a:moveTo>
                    <a:pt x="27271" y="0"/>
                  </a:moveTo>
                  <a:cubicBezTo>
                    <a:pt x="12233" y="0"/>
                    <a:pt x="1" y="12233"/>
                    <a:pt x="1" y="27271"/>
                  </a:cubicBezTo>
                  <a:cubicBezTo>
                    <a:pt x="1" y="42308"/>
                    <a:pt x="12233" y="54541"/>
                    <a:pt x="27271" y="54541"/>
                  </a:cubicBezTo>
                  <a:cubicBezTo>
                    <a:pt x="42309" y="54541"/>
                    <a:pt x="54541" y="42308"/>
                    <a:pt x="54541" y="27271"/>
                  </a:cubicBezTo>
                  <a:cubicBezTo>
                    <a:pt x="54541" y="12233"/>
                    <a:pt x="42309" y="0"/>
                    <a:pt x="27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4722525" y="1882975"/>
              <a:ext cx="916650" cy="916625"/>
            </a:xfrm>
            <a:custGeom>
              <a:avLst/>
              <a:gdLst/>
              <a:ahLst/>
              <a:cxnLst/>
              <a:rect l="l" t="t" r="r" b="b"/>
              <a:pathLst>
                <a:path w="36666" h="36665" extrusionOk="0">
                  <a:moveTo>
                    <a:pt x="18333" y="6035"/>
                  </a:moveTo>
                  <a:cubicBezTo>
                    <a:pt x="25118" y="6035"/>
                    <a:pt x="30631" y="11548"/>
                    <a:pt x="30631" y="18333"/>
                  </a:cubicBezTo>
                  <a:cubicBezTo>
                    <a:pt x="30631" y="25118"/>
                    <a:pt x="25118" y="30663"/>
                    <a:pt x="18333" y="30663"/>
                  </a:cubicBezTo>
                  <a:cubicBezTo>
                    <a:pt x="11548" y="30663"/>
                    <a:pt x="6003" y="25118"/>
                    <a:pt x="6003" y="18333"/>
                  </a:cubicBezTo>
                  <a:cubicBezTo>
                    <a:pt x="6003" y="11548"/>
                    <a:pt x="11548" y="6035"/>
                    <a:pt x="18333" y="6035"/>
                  </a:cubicBezTo>
                  <a:close/>
                  <a:moveTo>
                    <a:pt x="18333" y="0"/>
                  </a:moveTo>
                  <a:cubicBezTo>
                    <a:pt x="8221" y="0"/>
                    <a:pt x="1" y="8253"/>
                    <a:pt x="1" y="18333"/>
                  </a:cubicBezTo>
                  <a:cubicBezTo>
                    <a:pt x="1" y="28445"/>
                    <a:pt x="8221" y="36665"/>
                    <a:pt x="18333" y="36665"/>
                  </a:cubicBezTo>
                  <a:cubicBezTo>
                    <a:pt x="28413" y="36665"/>
                    <a:pt x="36665" y="28445"/>
                    <a:pt x="36665" y="18333"/>
                  </a:cubicBezTo>
                  <a:cubicBezTo>
                    <a:pt x="36665" y="8253"/>
                    <a:pt x="28413" y="0"/>
                    <a:pt x="18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5321925" y="3494400"/>
              <a:ext cx="565150" cy="868525"/>
            </a:xfrm>
            <a:custGeom>
              <a:avLst/>
              <a:gdLst/>
              <a:ahLst/>
              <a:cxnLst/>
              <a:rect l="l" t="t" r="r" b="b"/>
              <a:pathLst>
                <a:path w="22606" h="34741" extrusionOk="0">
                  <a:moveTo>
                    <a:pt x="16767" y="0"/>
                  </a:moveTo>
                  <a:cubicBezTo>
                    <a:pt x="13831" y="11384"/>
                    <a:pt x="8025" y="21986"/>
                    <a:pt x="0" y="30663"/>
                  </a:cubicBezTo>
                  <a:lnTo>
                    <a:pt x="4437" y="34740"/>
                  </a:lnTo>
                  <a:cubicBezTo>
                    <a:pt x="13146" y="25346"/>
                    <a:pt x="19409" y="13864"/>
                    <a:pt x="22606" y="1501"/>
                  </a:cubicBezTo>
                  <a:lnTo>
                    <a:pt x="16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4976150" y="4448525"/>
              <a:ext cx="238150" cy="230000"/>
            </a:xfrm>
            <a:custGeom>
              <a:avLst/>
              <a:gdLst/>
              <a:ahLst/>
              <a:cxnLst/>
              <a:rect l="l" t="t" r="r" b="b"/>
              <a:pathLst>
                <a:path w="9526" h="9200" extrusionOk="0">
                  <a:moveTo>
                    <a:pt x="5774" y="0"/>
                  </a:moveTo>
                  <a:cubicBezTo>
                    <a:pt x="3915" y="1468"/>
                    <a:pt x="1990" y="2871"/>
                    <a:pt x="0" y="4143"/>
                  </a:cubicBezTo>
                  <a:lnTo>
                    <a:pt x="3262" y="9199"/>
                  </a:lnTo>
                  <a:cubicBezTo>
                    <a:pt x="5415" y="7829"/>
                    <a:pt x="7503" y="6296"/>
                    <a:pt x="9525" y="4730"/>
                  </a:cubicBezTo>
                  <a:lnTo>
                    <a:pt x="5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5903375" y="5135175"/>
              <a:ext cx="150875" cy="165575"/>
            </a:xfrm>
            <a:custGeom>
              <a:avLst/>
              <a:gdLst/>
              <a:ahLst/>
              <a:cxnLst/>
              <a:rect l="l" t="t" r="r" b="b"/>
              <a:pathLst>
                <a:path w="6035" h="6623" extrusionOk="0">
                  <a:moveTo>
                    <a:pt x="0" y="0"/>
                  </a:moveTo>
                  <a:lnTo>
                    <a:pt x="0" y="6622"/>
                  </a:lnTo>
                  <a:lnTo>
                    <a:pt x="6035" y="6622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4941900" y="505280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02" y="6623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6054225" y="4341700"/>
              <a:ext cx="150075" cy="165550"/>
            </a:xfrm>
            <a:custGeom>
              <a:avLst/>
              <a:gdLst/>
              <a:ahLst/>
              <a:cxnLst/>
              <a:rect l="l" t="t" r="r" b="b"/>
              <a:pathLst>
                <a:path w="6003" h="6622" extrusionOk="0">
                  <a:moveTo>
                    <a:pt x="1" y="0"/>
                  </a:moveTo>
                  <a:lnTo>
                    <a:pt x="1" y="6622"/>
                  </a:lnTo>
                  <a:lnTo>
                    <a:pt x="6003" y="6622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4722525" y="77390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1" y="0"/>
                  </a:moveTo>
                  <a:lnTo>
                    <a:pt x="1" y="6622"/>
                  </a:lnTo>
                  <a:lnTo>
                    <a:pt x="6003" y="6622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1396125" y="231925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02" y="6623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1712525" y="437105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1" y="0"/>
                  </a:moveTo>
                  <a:lnTo>
                    <a:pt x="1" y="6622"/>
                  </a:lnTo>
                  <a:lnTo>
                    <a:pt x="6003" y="6622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396125" y="5135175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0"/>
                  </a:moveTo>
                  <a:lnTo>
                    <a:pt x="0" y="6622"/>
                  </a:lnTo>
                  <a:lnTo>
                    <a:pt x="6002" y="6622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2326600" y="171007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1562475" y="11123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0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2129250" y="5137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488275" y="3857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0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903375" y="881550"/>
              <a:ext cx="150875" cy="165550"/>
            </a:xfrm>
            <a:custGeom>
              <a:avLst/>
              <a:gdLst/>
              <a:ahLst/>
              <a:cxnLst/>
              <a:rect l="l" t="t" r="r" b="b"/>
              <a:pathLst>
                <a:path w="6035" h="6622" extrusionOk="0">
                  <a:moveTo>
                    <a:pt x="0" y="0"/>
                  </a:moveTo>
                  <a:lnTo>
                    <a:pt x="0" y="6622"/>
                  </a:lnTo>
                  <a:lnTo>
                    <a:pt x="6035" y="6622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2132500" y="238125"/>
              <a:ext cx="4071800" cy="5219200"/>
            </a:xfrm>
            <a:custGeom>
              <a:avLst/>
              <a:gdLst/>
              <a:ahLst/>
              <a:cxnLst/>
              <a:rect l="l" t="t" r="r" b="b"/>
              <a:pathLst>
                <a:path w="162872" h="208768" extrusionOk="0">
                  <a:moveTo>
                    <a:pt x="52649" y="6035"/>
                  </a:moveTo>
                  <a:cubicBezTo>
                    <a:pt x="68242" y="6035"/>
                    <a:pt x="80931" y="18659"/>
                    <a:pt x="81029" y="34218"/>
                  </a:cubicBezTo>
                  <a:cubicBezTo>
                    <a:pt x="62827" y="33664"/>
                    <a:pt x="51801" y="27727"/>
                    <a:pt x="47169" y="24563"/>
                  </a:cubicBezTo>
                  <a:cubicBezTo>
                    <a:pt x="49094" y="22149"/>
                    <a:pt x="49975" y="20420"/>
                    <a:pt x="50072" y="20224"/>
                  </a:cubicBezTo>
                  <a:lnTo>
                    <a:pt x="44658" y="17582"/>
                  </a:lnTo>
                  <a:cubicBezTo>
                    <a:pt x="44429" y="18006"/>
                    <a:pt x="39536" y="27499"/>
                    <a:pt x="24270" y="33109"/>
                  </a:cubicBezTo>
                  <a:cubicBezTo>
                    <a:pt x="24955" y="18071"/>
                    <a:pt x="37416" y="6035"/>
                    <a:pt x="52649" y="6035"/>
                  </a:cubicBezTo>
                  <a:close/>
                  <a:moveTo>
                    <a:pt x="42961" y="28966"/>
                  </a:moveTo>
                  <a:cubicBezTo>
                    <a:pt x="47854" y="32555"/>
                    <a:pt x="59989" y="39503"/>
                    <a:pt x="80442" y="40253"/>
                  </a:cubicBezTo>
                  <a:cubicBezTo>
                    <a:pt x="77734" y="53105"/>
                    <a:pt x="66285" y="62793"/>
                    <a:pt x="52649" y="62793"/>
                  </a:cubicBezTo>
                  <a:cubicBezTo>
                    <a:pt x="38655" y="62793"/>
                    <a:pt x="27043" y="52681"/>
                    <a:pt x="24694" y="39372"/>
                  </a:cubicBezTo>
                  <a:cubicBezTo>
                    <a:pt x="33077" y="36534"/>
                    <a:pt x="38982" y="32555"/>
                    <a:pt x="42961" y="28966"/>
                  </a:cubicBezTo>
                  <a:close/>
                  <a:moveTo>
                    <a:pt x="52649" y="68828"/>
                  </a:moveTo>
                  <a:cubicBezTo>
                    <a:pt x="57151" y="68828"/>
                    <a:pt x="61522" y="69480"/>
                    <a:pt x="65632" y="70687"/>
                  </a:cubicBezTo>
                  <a:lnTo>
                    <a:pt x="52649" y="85595"/>
                  </a:lnTo>
                  <a:lnTo>
                    <a:pt x="39634" y="70687"/>
                  </a:lnTo>
                  <a:cubicBezTo>
                    <a:pt x="43744" y="69480"/>
                    <a:pt x="48115" y="68828"/>
                    <a:pt x="52649" y="68828"/>
                  </a:cubicBezTo>
                  <a:close/>
                  <a:moveTo>
                    <a:pt x="124250" y="49191"/>
                  </a:moveTo>
                  <a:lnTo>
                    <a:pt x="124250" y="56824"/>
                  </a:lnTo>
                  <a:lnTo>
                    <a:pt x="126729" y="57280"/>
                  </a:lnTo>
                  <a:cubicBezTo>
                    <a:pt x="130644" y="57966"/>
                    <a:pt x="134264" y="59466"/>
                    <a:pt x="137494" y="61749"/>
                  </a:cubicBezTo>
                  <a:lnTo>
                    <a:pt x="139581" y="63185"/>
                  </a:lnTo>
                  <a:lnTo>
                    <a:pt x="144964" y="57770"/>
                  </a:lnTo>
                  <a:lnTo>
                    <a:pt x="148291" y="61097"/>
                  </a:lnTo>
                  <a:lnTo>
                    <a:pt x="142876" y="66479"/>
                  </a:lnTo>
                  <a:lnTo>
                    <a:pt x="144311" y="68567"/>
                  </a:lnTo>
                  <a:cubicBezTo>
                    <a:pt x="146595" y="71796"/>
                    <a:pt x="148095" y="75417"/>
                    <a:pt x="148780" y="79332"/>
                  </a:cubicBezTo>
                  <a:lnTo>
                    <a:pt x="149237" y="81811"/>
                  </a:lnTo>
                  <a:lnTo>
                    <a:pt x="156870" y="81811"/>
                  </a:lnTo>
                  <a:lnTo>
                    <a:pt x="156870" y="86475"/>
                  </a:lnTo>
                  <a:lnTo>
                    <a:pt x="149237" y="86475"/>
                  </a:lnTo>
                  <a:lnTo>
                    <a:pt x="148780" y="88954"/>
                  </a:lnTo>
                  <a:cubicBezTo>
                    <a:pt x="148095" y="92836"/>
                    <a:pt x="146595" y="96457"/>
                    <a:pt x="144311" y="99719"/>
                  </a:cubicBezTo>
                  <a:lnTo>
                    <a:pt x="142876" y="101807"/>
                  </a:lnTo>
                  <a:lnTo>
                    <a:pt x="148291" y="107189"/>
                  </a:lnTo>
                  <a:lnTo>
                    <a:pt x="144964" y="110516"/>
                  </a:lnTo>
                  <a:lnTo>
                    <a:pt x="139581" y="105101"/>
                  </a:lnTo>
                  <a:lnTo>
                    <a:pt x="137494" y="106536"/>
                  </a:lnTo>
                  <a:cubicBezTo>
                    <a:pt x="134264" y="108820"/>
                    <a:pt x="130644" y="110320"/>
                    <a:pt x="126729" y="111005"/>
                  </a:cubicBezTo>
                  <a:lnTo>
                    <a:pt x="124250" y="111462"/>
                  </a:lnTo>
                  <a:lnTo>
                    <a:pt x="124250" y="119095"/>
                  </a:lnTo>
                  <a:lnTo>
                    <a:pt x="119585" y="119095"/>
                  </a:lnTo>
                  <a:lnTo>
                    <a:pt x="119585" y="111462"/>
                  </a:lnTo>
                  <a:lnTo>
                    <a:pt x="117106" y="111005"/>
                  </a:lnTo>
                  <a:cubicBezTo>
                    <a:pt x="113224" y="110320"/>
                    <a:pt x="109604" y="108820"/>
                    <a:pt x="106342" y="106536"/>
                  </a:cubicBezTo>
                  <a:lnTo>
                    <a:pt x="104254" y="105101"/>
                  </a:lnTo>
                  <a:lnTo>
                    <a:pt x="98872" y="110516"/>
                  </a:lnTo>
                  <a:lnTo>
                    <a:pt x="95545" y="107189"/>
                  </a:lnTo>
                  <a:lnTo>
                    <a:pt x="100959" y="101807"/>
                  </a:lnTo>
                  <a:lnTo>
                    <a:pt x="99524" y="99719"/>
                  </a:lnTo>
                  <a:cubicBezTo>
                    <a:pt x="97241" y="96457"/>
                    <a:pt x="95740" y="92836"/>
                    <a:pt x="95055" y="88954"/>
                  </a:cubicBezTo>
                  <a:lnTo>
                    <a:pt x="94599" y="86475"/>
                  </a:lnTo>
                  <a:lnTo>
                    <a:pt x="86966" y="86475"/>
                  </a:lnTo>
                  <a:lnTo>
                    <a:pt x="86966" y="81811"/>
                  </a:lnTo>
                  <a:lnTo>
                    <a:pt x="94599" y="81811"/>
                  </a:lnTo>
                  <a:lnTo>
                    <a:pt x="95055" y="79332"/>
                  </a:lnTo>
                  <a:cubicBezTo>
                    <a:pt x="95740" y="75417"/>
                    <a:pt x="97241" y="71796"/>
                    <a:pt x="99524" y="68567"/>
                  </a:cubicBezTo>
                  <a:lnTo>
                    <a:pt x="100959" y="66479"/>
                  </a:lnTo>
                  <a:lnTo>
                    <a:pt x="95545" y="61097"/>
                  </a:lnTo>
                  <a:lnTo>
                    <a:pt x="98872" y="57770"/>
                  </a:lnTo>
                  <a:lnTo>
                    <a:pt x="104254" y="63185"/>
                  </a:lnTo>
                  <a:lnTo>
                    <a:pt x="106342" y="61749"/>
                  </a:lnTo>
                  <a:cubicBezTo>
                    <a:pt x="109604" y="59466"/>
                    <a:pt x="113224" y="57966"/>
                    <a:pt x="117106" y="57280"/>
                  </a:cubicBezTo>
                  <a:lnTo>
                    <a:pt x="119585" y="56824"/>
                  </a:lnTo>
                  <a:lnTo>
                    <a:pt x="119585" y="49191"/>
                  </a:lnTo>
                  <a:close/>
                  <a:moveTo>
                    <a:pt x="33567" y="72905"/>
                  </a:moveTo>
                  <a:lnTo>
                    <a:pt x="49616" y="91303"/>
                  </a:lnTo>
                  <a:lnTo>
                    <a:pt x="49616" y="103242"/>
                  </a:lnTo>
                  <a:lnTo>
                    <a:pt x="42602" y="103242"/>
                  </a:lnTo>
                  <a:lnTo>
                    <a:pt x="42602" y="114463"/>
                  </a:lnTo>
                  <a:cubicBezTo>
                    <a:pt x="38264" y="115507"/>
                    <a:pt x="34154" y="117203"/>
                    <a:pt x="30337" y="119552"/>
                  </a:cubicBezTo>
                  <a:lnTo>
                    <a:pt x="22411" y="111625"/>
                  </a:lnTo>
                  <a:lnTo>
                    <a:pt x="8254" y="125782"/>
                  </a:lnTo>
                  <a:lnTo>
                    <a:pt x="16180" y="133709"/>
                  </a:lnTo>
                  <a:cubicBezTo>
                    <a:pt x="13832" y="137525"/>
                    <a:pt x="12136" y="141635"/>
                    <a:pt x="11092" y="145941"/>
                  </a:cubicBezTo>
                  <a:lnTo>
                    <a:pt x="6036" y="145941"/>
                  </a:lnTo>
                  <a:lnTo>
                    <a:pt x="6036" y="115442"/>
                  </a:lnTo>
                  <a:cubicBezTo>
                    <a:pt x="6036" y="96522"/>
                    <a:pt x="17355" y="80212"/>
                    <a:pt x="33567" y="72905"/>
                  </a:cubicBezTo>
                  <a:close/>
                  <a:moveTo>
                    <a:pt x="71699" y="72905"/>
                  </a:moveTo>
                  <a:cubicBezTo>
                    <a:pt x="74994" y="74406"/>
                    <a:pt x="78093" y="76265"/>
                    <a:pt x="80963" y="78451"/>
                  </a:cubicBezTo>
                  <a:lnTo>
                    <a:pt x="80963" y="92510"/>
                  </a:lnTo>
                  <a:lnTo>
                    <a:pt x="89673" y="92510"/>
                  </a:lnTo>
                  <a:cubicBezTo>
                    <a:pt x="90456" y="95511"/>
                    <a:pt x="91630" y="98349"/>
                    <a:pt x="93196" y="101024"/>
                  </a:cubicBezTo>
                  <a:lnTo>
                    <a:pt x="87031" y="107189"/>
                  </a:lnTo>
                  <a:lnTo>
                    <a:pt x="98872" y="119030"/>
                  </a:lnTo>
                  <a:lnTo>
                    <a:pt x="99231" y="118638"/>
                  </a:lnTo>
                  <a:lnTo>
                    <a:pt x="99231" y="145941"/>
                  </a:lnTo>
                  <a:lnTo>
                    <a:pt x="94174" y="145941"/>
                  </a:lnTo>
                  <a:cubicBezTo>
                    <a:pt x="93131" y="141635"/>
                    <a:pt x="91434" y="137525"/>
                    <a:pt x="89086" y="133709"/>
                  </a:cubicBezTo>
                  <a:lnTo>
                    <a:pt x="97012" y="125782"/>
                  </a:lnTo>
                  <a:lnTo>
                    <a:pt x="82855" y="111625"/>
                  </a:lnTo>
                  <a:lnTo>
                    <a:pt x="74929" y="119552"/>
                  </a:lnTo>
                  <a:cubicBezTo>
                    <a:pt x="71112" y="117203"/>
                    <a:pt x="67002" y="115507"/>
                    <a:pt x="62664" y="114463"/>
                  </a:cubicBezTo>
                  <a:lnTo>
                    <a:pt x="62664" y="103242"/>
                  </a:lnTo>
                  <a:lnTo>
                    <a:pt x="55650" y="103242"/>
                  </a:lnTo>
                  <a:lnTo>
                    <a:pt x="55650" y="91303"/>
                  </a:lnTo>
                  <a:lnTo>
                    <a:pt x="71699" y="72905"/>
                  </a:lnTo>
                  <a:close/>
                  <a:moveTo>
                    <a:pt x="56629" y="109277"/>
                  </a:moveTo>
                  <a:lnTo>
                    <a:pt x="56629" y="119421"/>
                  </a:lnTo>
                  <a:lnTo>
                    <a:pt x="59108" y="119878"/>
                  </a:lnTo>
                  <a:cubicBezTo>
                    <a:pt x="64360" y="120824"/>
                    <a:pt x="69220" y="122846"/>
                    <a:pt x="73591" y="125880"/>
                  </a:cubicBezTo>
                  <a:lnTo>
                    <a:pt x="75679" y="127315"/>
                  </a:lnTo>
                  <a:lnTo>
                    <a:pt x="82855" y="120139"/>
                  </a:lnTo>
                  <a:lnTo>
                    <a:pt x="88499" y="125782"/>
                  </a:lnTo>
                  <a:lnTo>
                    <a:pt x="81322" y="132991"/>
                  </a:lnTo>
                  <a:lnTo>
                    <a:pt x="82758" y="135046"/>
                  </a:lnTo>
                  <a:cubicBezTo>
                    <a:pt x="85824" y="139417"/>
                    <a:pt x="87846" y="144310"/>
                    <a:pt x="88760" y="149529"/>
                  </a:cubicBezTo>
                  <a:lnTo>
                    <a:pt x="89216" y="152009"/>
                  </a:lnTo>
                  <a:lnTo>
                    <a:pt x="99231" y="152009"/>
                  </a:lnTo>
                  <a:lnTo>
                    <a:pt x="99231" y="160000"/>
                  </a:lnTo>
                  <a:lnTo>
                    <a:pt x="89216" y="160000"/>
                  </a:lnTo>
                  <a:lnTo>
                    <a:pt x="88760" y="162480"/>
                  </a:lnTo>
                  <a:cubicBezTo>
                    <a:pt x="87846" y="167731"/>
                    <a:pt x="85824" y="172592"/>
                    <a:pt x="82758" y="176963"/>
                  </a:cubicBezTo>
                  <a:lnTo>
                    <a:pt x="81322" y="179050"/>
                  </a:lnTo>
                  <a:lnTo>
                    <a:pt x="88499" y="186227"/>
                  </a:lnTo>
                  <a:lnTo>
                    <a:pt x="82855" y="191870"/>
                  </a:lnTo>
                  <a:lnTo>
                    <a:pt x="75679" y="184694"/>
                  </a:lnTo>
                  <a:lnTo>
                    <a:pt x="73591" y="186129"/>
                  </a:lnTo>
                  <a:cubicBezTo>
                    <a:pt x="69220" y="189195"/>
                    <a:pt x="64360" y="191218"/>
                    <a:pt x="59108" y="192131"/>
                  </a:cubicBezTo>
                  <a:lnTo>
                    <a:pt x="56629" y="192588"/>
                  </a:lnTo>
                  <a:lnTo>
                    <a:pt x="56629" y="202732"/>
                  </a:lnTo>
                  <a:lnTo>
                    <a:pt x="48637" y="202732"/>
                  </a:lnTo>
                  <a:lnTo>
                    <a:pt x="48637" y="192588"/>
                  </a:lnTo>
                  <a:lnTo>
                    <a:pt x="46158" y="192131"/>
                  </a:lnTo>
                  <a:cubicBezTo>
                    <a:pt x="40939" y="191218"/>
                    <a:pt x="36046" y="189195"/>
                    <a:pt x="31675" y="186129"/>
                  </a:cubicBezTo>
                  <a:lnTo>
                    <a:pt x="29620" y="184694"/>
                  </a:lnTo>
                  <a:lnTo>
                    <a:pt x="22411" y="191870"/>
                  </a:lnTo>
                  <a:lnTo>
                    <a:pt x="16768" y="186227"/>
                  </a:lnTo>
                  <a:lnTo>
                    <a:pt x="23944" y="179050"/>
                  </a:lnTo>
                  <a:lnTo>
                    <a:pt x="22509" y="176963"/>
                  </a:lnTo>
                  <a:cubicBezTo>
                    <a:pt x="19442" y="172592"/>
                    <a:pt x="17453" y="167731"/>
                    <a:pt x="16507" y="162480"/>
                  </a:cubicBezTo>
                  <a:lnTo>
                    <a:pt x="16050" y="160000"/>
                  </a:lnTo>
                  <a:lnTo>
                    <a:pt x="6036" y="160000"/>
                  </a:lnTo>
                  <a:lnTo>
                    <a:pt x="6036" y="152009"/>
                  </a:lnTo>
                  <a:lnTo>
                    <a:pt x="16050" y="152009"/>
                  </a:lnTo>
                  <a:lnTo>
                    <a:pt x="16507" y="149529"/>
                  </a:lnTo>
                  <a:cubicBezTo>
                    <a:pt x="17453" y="144310"/>
                    <a:pt x="19442" y="139417"/>
                    <a:pt x="22509" y="135046"/>
                  </a:cubicBezTo>
                  <a:lnTo>
                    <a:pt x="23944" y="132991"/>
                  </a:lnTo>
                  <a:lnTo>
                    <a:pt x="16768" y="125782"/>
                  </a:lnTo>
                  <a:lnTo>
                    <a:pt x="22411" y="120139"/>
                  </a:lnTo>
                  <a:lnTo>
                    <a:pt x="29620" y="127315"/>
                  </a:lnTo>
                  <a:lnTo>
                    <a:pt x="31675" y="125880"/>
                  </a:lnTo>
                  <a:cubicBezTo>
                    <a:pt x="36046" y="122814"/>
                    <a:pt x="40939" y="120824"/>
                    <a:pt x="46158" y="119878"/>
                  </a:cubicBezTo>
                  <a:lnTo>
                    <a:pt x="48637" y="119421"/>
                  </a:lnTo>
                  <a:lnTo>
                    <a:pt x="48637" y="109277"/>
                  </a:lnTo>
                  <a:close/>
                  <a:moveTo>
                    <a:pt x="52649" y="0"/>
                  </a:moveTo>
                  <a:cubicBezTo>
                    <a:pt x="33665" y="0"/>
                    <a:pt x="18235" y="15429"/>
                    <a:pt x="18235" y="34414"/>
                  </a:cubicBezTo>
                  <a:cubicBezTo>
                    <a:pt x="18235" y="47821"/>
                    <a:pt x="25934" y="59466"/>
                    <a:pt x="37155" y="65142"/>
                  </a:cubicBezTo>
                  <a:cubicBezTo>
                    <a:pt x="15658" y="71764"/>
                    <a:pt x="1" y="91792"/>
                    <a:pt x="1" y="115442"/>
                  </a:cubicBezTo>
                  <a:lnTo>
                    <a:pt x="1" y="145974"/>
                  </a:lnTo>
                  <a:lnTo>
                    <a:pt x="1" y="166035"/>
                  </a:lnTo>
                  <a:lnTo>
                    <a:pt x="11092" y="166035"/>
                  </a:lnTo>
                  <a:cubicBezTo>
                    <a:pt x="12136" y="170374"/>
                    <a:pt x="13832" y="174484"/>
                    <a:pt x="16180" y="178300"/>
                  </a:cubicBezTo>
                  <a:lnTo>
                    <a:pt x="8254" y="186227"/>
                  </a:lnTo>
                  <a:lnTo>
                    <a:pt x="22411" y="200416"/>
                  </a:lnTo>
                  <a:lnTo>
                    <a:pt x="30337" y="192457"/>
                  </a:lnTo>
                  <a:cubicBezTo>
                    <a:pt x="34154" y="194806"/>
                    <a:pt x="38264" y="196502"/>
                    <a:pt x="42602" y="197546"/>
                  </a:cubicBezTo>
                  <a:lnTo>
                    <a:pt x="42602" y="208767"/>
                  </a:lnTo>
                  <a:lnTo>
                    <a:pt x="62664" y="208767"/>
                  </a:lnTo>
                  <a:lnTo>
                    <a:pt x="62664" y="197546"/>
                  </a:lnTo>
                  <a:cubicBezTo>
                    <a:pt x="67002" y="196502"/>
                    <a:pt x="71112" y="194806"/>
                    <a:pt x="74929" y="192457"/>
                  </a:cubicBezTo>
                  <a:lnTo>
                    <a:pt x="82855" y="200416"/>
                  </a:lnTo>
                  <a:lnTo>
                    <a:pt x="97012" y="186227"/>
                  </a:lnTo>
                  <a:lnTo>
                    <a:pt x="89086" y="178300"/>
                  </a:lnTo>
                  <a:cubicBezTo>
                    <a:pt x="91434" y="174484"/>
                    <a:pt x="93131" y="170374"/>
                    <a:pt x="94174" y="166035"/>
                  </a:cubicBezTo>
                  <a:lnTo>
                    <a:pt x="105265" y="166035"/>
                  </a:lnTo>
                  <a:lnTo>
                    <a:pt x="105265" y="145974"/>
                  </a:lnTo>
                  <a:lnTo>
                    <a:pt x="105265" y="115442"/>
                  </a:lnTo>
                  <a:cubicBezTo>
                    <a:pt x="105265" y="114594"/>
                    <a:pt x="105233" y="113778"/>
                    <a:pt x="105200" y="112963"/>
                  </a:cubicBezTo>
                  <a:lnTo>
                    <a:pt x="105200" y="112963"/>
                  </a:lnTo>
                  <a:cubicBezTo>
                    <a:pt x="107810" y="114496"/>
                    <a:pt x="110615" y="115637"/>
                    <a:pt x="113551" y="116388"/>
                  </a:cubicBezTo>
                  <a:lnTo>
                    <a:pt x="113551" y="125097"/>
                  </a:lnTo>
                  <a:lnTo>
                    <a:pt x="130285" y="125097"/>
                  </a:lnTo>
                  <a:lnTo>
                    <a:pt x="130285" y="116388"/>
                  </a:lnTo>
                  <a:cubicBezTo>
                    <a:pt x="133286" y="115605"/>
                    <a:pt x="136124" y="114430"/>
                    <a:pt x="138798" y="112865"/>
                  </a:cubicBezTo>
                  <a:lnTo>
                    <a:pt x="144964" y="119030"/>
                  </a:lnTo>
                  <a:lnTo>
                    <a:pt x="156805" y="107189"/>
                  </a:lnTo>
                  <a:lnTo>
                    <a:pt x="150639" y="101024"/>
                  </a:lnTo>
                  <a:cubicBezTo>
                    <a:pt x="152205" y="98349"/>
                    <a:pt x="153412" y="95511"/>
                    <a:pt x="154162" y="92510"/>
                  </a:cubicBezTo>
                  <a:lnTo>
                    <a:pt x="162872" y="92510"/>
                  </a:lnTo>
                  <a:lnTo>
                    <a:pt x="162872" y="75776"/>
                  </a:lnTo>
                  <a:lnTo>
                    <a:pt x="154162" y="75776"/>
                  </a:lnTo>
                  <a:cubicBezTo>
                    <a:pt x="153412" y="72775"/>
                    <a:pt x="152205" y="69937"/>
                    <a:pt x="150639" y="67262"/>
                  </a:cubicBezTo>
                  <a:lnTo>
                    <a:pt x="156805" y="61097"/>
                  </a:lnTo>
                  <a:lnTo>
                    <a:pt x="144964" y="49256"/>
                  </a:lnTo>
                  <a:lnTo>
                    <a:pt x="138798" y="55421"/>
                  </a:lnTo>
                  <a:cubicBezTo>
                    <a:pt x="136124" y="53855"/>
                    <a:pt x="133286" y="52648"/>
                    <a:pt x="130285" y="51898"/>
                  </a:cubicBezTo>
                  <a:lnTo>
                    <a:pt x="130285" y="43189"/>
                  </a:lnTo>
                  <a:lnTo>
                    <a:pt x="113551" y="43189"/>
                  </a:lnTo>
                  <a:lnTo>
                    <a:pt x="113551" y="51898"/>
                  </a:lnTo>
                  <a:cubicBezTo>
                    <a:pt x="110550" y="52648"/>
                    <a:pt x="107712" y="53855"/>
                    <a:pt x="105037" y="55421"/>
                  </a:cubicBezTo>
                  <a:lnTo>
                    <a:pt x="98872" y="49256"/>
                  </a:lnTo>
                  <a:lnTo>
                    <a:pt x="87031" y="61097"/>
                  </a:lnTo>
                  <a:lnTo>
                    <a:pt x="93196" y="67262"/>
                  </a:lnTo>
                  <a:cubicBezTo>
                    <a:pt x="91630" y="69937"/>
                    <a:pt x="90456" y="72775"/>
                    <a:pt x="89673" y="75776"/>
                  </a:cubicBezTo>
                  <a:lnTo>
                    <a:pt x="87194" y="75776"/>
                  </a:lnTo>
                  <a:cubicBezTo>
                    <a:pt x="81714" y="71013"/>
                    <a:pt x="75222" y="67327"/>
                    <a:pt x="68111" y="65142"/>
                  </a:cubicBezTo>
                  <a:cubicBezTo>
                    <a:pt x="79332" y="59466"/>
                    <a:pt x="87063" y="47821"/>
                    <a:pt x="87063" y="34414"/>
                  </a:cubicBezTo>
                  <a:cubicBezTo>
                    <a:pt x="87063" y="15429"/>
                    <a:pt x="71602" y="0"/>
                    <a:pt x="52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30"/>
          <p:cNvGrpSpPr/>
          <p:nvPr/>
        </p:nvGrpSpPr>
        <p:grpSpPr>
          <a:xfrm>
            <a:off x="4837048" y="2929826"/>
            <a:ext cx="276453" cy="293319"/>
            <a:chOff x="1340675" y="238125"/>
            <a:chExt cx="4919100" cy="5219200"/>
          </a:xfrm>
        </p:grpSpPr>
        <p:sp>
          <p:nvSpPr>
            <p:cNvPr id="320" name="Google Shape;320;p30"/>
            <p:cNvSpPr/>
            <p:nvPr/>
          </p:nvSpPr>
          <p:spPr>
            <a:xfrm>
              <a:off x="5057700" y="4623050"/>
              <a:ext cx="943550" cy="575750"/>
            </a:xfrm>
            <a:custGeom>
              <a:avLst/>
              <a:gdLst/>
              <a:ahLst/>
              <a:cxnLst/>
              <a:rect l="l" t="t" r="r" b="b"/>
              <a:pathLst>
                <a:path w="37742" h="23030" extrusionOk="0">
                  <a:moveTo>
                    <a:pt x="31707" y="0"/>
                  </a:moveTo>
                  <a:lnTo>
                    <a:pt x="31707" y="16995"/>
                  </a:lnTo>
                  <a:lnTo>
                    <a:pt x="0" y="16995"/>
                  </a:lnTo>
                  <a:lnTo>
                    <a:pt x="0" y="23030"/>
                  </a:lnTo>
                  <a:lnTo>
                    <a:pt x="37742" y="23030"/>
                  </a:lnTo>
                  <a:lnTo>
                    <a:pt x="37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4741275" y="5047900"/>
              <a:ext cx="172100" cy="150900"/>
            </a:xfrm>
            <a:custGeom>
              <a:avLst/>
              <a:gdLst/>
              <a:ahLst/>
              <a:cxnLst/>
              <a:rect l="l" t="t" r="r" b="b"/>
              <a:pathLst>
                <a:path w="6884" h="6036" extrusionOk="0">
                  <a:moveTo>
                    <a:pt x="1" y="1"/>
                  </a:moveTo>
                  <a:lnTo>
                    <a:pt x="1" y="6036"/>
                  </a:lnTo>
                  <a:lnTo>
                    <a:pt x="6884" y="6036"/>
                  </a:lnTo>
                  <a:lnTo>
                    <a:pt x="6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599175" y="4106825"/>
              <a:ext cx="150900" cy="610825"/>
            </a:xfrm>
            <a:custGeom>
              <a:avLst/>
              <a:gdLst/>
              <a:ahLst/>
              <a:cxnLst/>
              <a:rect l="l" t="t" r="r" b="b"/>
              <a:pathLst>
                <a:path w="6036" h="24433" extrusionOk="0">
                  <a:moveTo>
                    <a:pt x="1" y="1"/>
                  </a:moveTo>
                  <a:lnTo>
                    <a:pt x="1" y="24433"/>
                  </a:lnTo>
                  <a:lnTo>
                    <a:pt x="6035" y="2443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1599175" y="3805100"/>
              <a:ext cx="150900" cy="138650"/>
            </a:xfrm>
            <a:custGeom>
              <a:avLst/>
              <a:gdLst/>
              <a:ahLst/>
              <a:cxnLst/>
              <a:rect l="l" t="t" r="r" b="b"/>
              <a:pathLst>
                <a:path w="6036" h="5546" extrusionOk="0">
                  <a:moveTo>
                    <a:pt x="1" y="0"/>
                  </a:moveTo>
                  <a:lnTo>
                    <a:pt x="1" y="5546"/>
                  </a:lnTo>
                  <a:lnTo>
                    <a:pt x="6035" y="5546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1340675" y="238125"/>
              <a:ext cx="4919100" cy="5219200"/>
            </a:xfrm>
            <a:custGeom>
              <a:avLst/>
              <a:gdLst/>
              <a:ahLst/>
              <a:cxnLst/>
              <a:rect l="l" t="t" r="r" b="b"/>
              <a:pathLst>
                <a:path w="196764" h="208768" extrusionOk="0">
                  <a:moveTo>
                    <a:pt x="99197" y="21855"/>
                  </a:moveTo>
                  <a:cubicBezTo>
                    <a:pt x="110125" y="21855"/>
                    <a:pt x="119160" y="30173"/>
                    <a:pt x="120302" y="40807"/>
                  </a:cubicBezTo>
                  <a:lnTo>
                    <a:pt x="76461" y="40807"/>
                  </a:lnTo>
                  <a:cubicBezTo>
                    <a:pt x="77603" y="30173"/>
                    <a:pt x="86606" y="21855"/>
                    <a:pt x="97566" y="21855"/>
                  </a:cubicBezTo>
                  <a:close/>
                  <a:moveTo>
                    <a:pt x="99719" y="6035"/>
                  </a:moveTo>
                  <a:cubicBezTo>
                    <a:pt x="119291" y="6035"/>
                    <a:pt x="135340" y="21464"/>
                    <a:pt x="136253" y="40807"/>
                  </a:cubicBezTo>
                  <a:lnTo>
                    <a:pt x="126337" y="40807"/>
                  </a:lnTo>
                  <a:cubicBezTo>
                    <a:pt x="125195" y="26846"/>
                    <a:pt x="113452" y="15821"/>
                    <a:pt x="99197" y="15821"/>
                  </a:cubicBezTo>
                  <a:lnTo>
                    <a:pt x="97566" y="15821"/>
                  </a:lnTo>
                  <a:cubicBezTo>
                    <a:pt x="83311" y="15821"/>
                    <a:pt x="71568" y="26846"/>
                    <a:pt x="70426" y="40807"/>
                  </a:cubicBezTo>
                  <a:lnTo>
                    <a:pt x="60510" y="40807"/>
                  </a:lnTo>
                  <a:cubicBezTo>
                    <a:pt x="61423" y="21464"/>
                    <a:pt x="77472" y="6035"/>
                    <a:pt x="97044" y="6035"/>
                  </a:cubicBezTo>
                  <a:close/>
                  <a:moveTo>
                    <a:pt x="190728" y="46842"/>
                  </a:moveTo>
                  <a:lnTo>
                    <a:pt x="190728" y="94565"/>
                  </a:lnTo>
                  <a:cubicBezTo>
                    <a:pt x="190728" y="110679"/>
                    <a:pt x="177648" y="123760"/>
                    <a:pt x="161566" y="123760"/>
                  </a:cubicBezTo>
                  <a:lnTo>
                    <a:pt x="115409" y="123760"/>
                  </a:lnTo>
                  <a:lnTo>
                    <a:pt x="115409" y="96653"/>
                  </a:lnTo>
                  <a:lnTo>
                    <a:pt x="81354" y="96653"/>
                  </a:lnTo>
                  <a:lnTo>
                    <a:pt x="81354" y="123760"/>
                  </a:lnTo>
                  <a:lnTo>
                    <a:pt x="35197" y="123760"/>
                  </a:lnTo>
                  <a:cubicBezTo>
                    <a:pt x="19115" y="123760"/>
                    <a:pt x="6035" y="110679"/>
                    <a:pt x="6035" y="94565"/>
                  </a:cubicBezTo>
                  <a:lnTo>
                    <a:pt x="6035" y="46842"/>
                  </a:lnTo>
                  <a:close/>
                  <a:moveTo>
                    <a:pt x="109407" y="102655"/>
                  </a:moveTo>
                  <a:lnTo>
                    <a:pt x="109407" y="150867"/>
                  </a:lnTo>
                  <a:lnTo>
                    <a:pt x="87356" y="150867"/>
                  </a:lnTo>
                  <a:lnTo>
                    <a:pt x="87356" y="102655"/>
                  </a:lnTo>
                  <a:close/>
                  <a:moveTo>
                    <a:pt x="190728" y="114235"/>
                  </a:moveTo>
                  <a:lnTo>
                    <a:pt x="190728" y="202732"/>
                  </a:lnTo>
                  <a:lnTo>
                    <a:pt x="6035" y="202732"/>
                  </a:lnTo>
                  <a:lnTo>
                    <a:pt x="6035" y="114235"/>
                  </a:lnTo>
                  <a:cubicBezTo>
                    <a:pt x="12363" y="123597"/>
                    <a:pt x="23062" y="129794"/>
                    <a:pt x="35197" y="129794"/>
                  </a:cubicBezTo>
                  <a:lnTo>
                    <a:pt x="81354" y="129794"/>
                  </a:lnTo>
                  <a:lnTo>
                    <a:pt x="81354" y="156902"/>
                  </a:lnTo>
                  <a:lnTo>
                    <a:pt x="115409" y="156902"/>
                  </a:lnTo>
                  <a:lnTo>
                    <a:pt x="115409" y="129794"/>
                  </a:lnTo>
                  <a:lnTo>
                    <a:pt x="161566" y="129794"/>
                  </a:lnTo>
                  <a:cubicBezTo>
                    <a:pt x="173701" y="129794"/>
                    <a:pt x="184400" y="123597"/>
                    <a:pt x="190728" y="114235"/>
                  </a:cubicBezTo>
                  <a:close/>
                  <a:moveTo>
                    <a:pt x="97044" y="0"/>
                  </a:moveTo>
                  <a:cubicBezTo>
                    <a:pt x="74145" y="0"/>
                    <a:pt x="55421" y="18137"/>
                    <a:pt x="54475" y="40807"/>
                  </a:cubicBezTo>
                  <a:lnTo>
                    <a:pt x="0" y="40807"/>
                  </a:lnTo>
                  <a:lnTo>
                    <a:pt x="0" y="89444"/>
                  </a:lnTo>
                  <a:lnTo>
                    <a:pt x="0" y="94565"/>
                  </a:lnTo>
                  <a:lnTo>
                    <a:pt x="0" y="208767"/>
                  </a:lnTo>
                  <a:lnTo>
                    <a:pt x="196763" y="208767"/>
                  </a:lnTo>
                  <a:lnTo>
                    <a:pt x="196763" y="94565"/>
                  </a:lnTo>
                  <a:lnTo>
                    <a:pt x="196763" y="89444"/>
                  </a:lnTo>
                  <a:lnTo>
                    <a:pt x="196763" y="40807"/>
                  </a:lnTo>
                  <a:lnTo>
                    <a:pt x="142288" y="40807"/>
                  </a:lnTo>
                  <a:cubicBezTo>
                    <a:pt x="141342" y="18137"/>
                    <a:pt x="122618" y="0"/>
                    <a:pt x="99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659525" y="2786550"/>
              <a:ext cx="529275" cy="433050"/>
            </a:xfrm>
            <a:custGeom>
              <a:avLst/>
              <a:gdLst/>
              <a:ahLst/>
              <a:cxnLst/>
              <a:rect l="l" t="t" r="r" b="b"/>
              <a:pathLst>
                <a:path w="21171" h="17322" extrusionOk="0">
                  <a:moveTo>
                    <a:pt x="5448" y="0"/>
                  </a:moveTo>
                  <a:lnTo>
                    <a:pt x="0" y="2512"/>
                  </a:lnTo>
                  <a:cubicBezTo>
                    <a:pt x="3752" y="10634"/>
                    <a:pt x="11613" y="16310"/>
                    <a:pt x="20486" y="17321"/>
                  </a:cubicBezTo>
                  <a:lnTo>
                    <a:pt x="21171" y="11352"/>
                  </a:lnTo>
                  <a:cubicBezTo>
                    <a:pt x="14353" y="10569"/>
                    <a:pt x="8351" y="6230"/>
                    <a:pt x="5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817125" y="1516800"/>
              <a:ext cx="218575" cy="150900"/>
            </a:xfrm>
            <a:custGeom>
              <a:avLst/>
              <a:gdLst/>
              <a:ahLst/>
              <a:cxnLst/>
              <a:rect l="l" t="t" r="r" b="b"/>
              <a:pathLst>
                <a:path w="8743" h="6036" extrusionOk="0">
                  <a:moveTo>
                    <a:pt x="1" y="1"/>
                  </a:moveTo>
                  <a:lnTo>
                    <a:pt x="1" y="6036"/>
                  </a:lnTo>
                  <a:lnTo>
                    <a:pt x="8743" y="6036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5308050" y="1516800"/>
              <a:ext cx="693200" cy="433075"/>
            </a:xfrm>
            <a:custGeom>
              <a:avLst/>
              <a:gdLst/>
              <a:ahLst/>
              <a:cxnLst/>
              <a:rect l="l" t="t" r="r" b="b"/>
              <a:pathLst>
                <a:path w="27728" h="17323" extrusionOk="0">
                  <a:moveTo>
                    <a:pt x="1" y="1"/>
                  </a:moveTo>
                  <a:lnTo>
                    <a:pt x="1" y="6036"/>
                  </a:lnTo>
                  <a:lnTo>
                    <a:pt x="21693" y="6036"/>
                  </a:lnTo>
                  <a:lnTo>
                    <a:pt x="21693" y="17322"/>
                  </a:lnTo>
                  <a:lnTo>
                    <a:pt x="27728" y="17322"/>
                  </a:lnTo>
                  <a:lnTo>
                    <a:pt x="277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568600" y="3490325"/>
              <a:ext cx="463225" cy="464025"/>
            </a:xfrm>
            <a:custGeom>
              <a:avLst/>
              <a:gdLst/>
              <a:ahLst/>
              <a:cxnLst/>
              <a:rect l="l" t="t" r="r" b="b"/>
              <a:pathLst>
                <a:path w="18529" h="18561" extrusionOk="0">
                  <a:moveTo>
                    <a:pt x="9265" y="6035"/>
                  </a:moveTo>
                  <a:cubicBezTo>
                    <a:pt x="11059" y="6035"/>
                    <a:pt x="12527" y="7503"/>
                    <a:pt x="12527" y="9297"/>
                  </a:cubicBezTo>
                  <a:cubicBezTo>
                    <a:pt x="12527" y="11058"/>
                    <a:pt x="11059" y="12526"/>
                    <a:pt x="9265" y="12526"/>
                  </a:cubicBezTo>
                  <a:cubicBezTo>
                    <a:pt x="7470" y="12526"/>
                    <a:pt x="6003" y="11058"/>
                    <a:pt x="6003" y="9297"/>
                  </a:cubicBezTo>
                  <a:cubicBezTo>
                    <a:pt x="6003" y="7503"/>
                    <a:pt x="7470" y="6035"/>
                    <a:pt x="9265" y="6035"/>
                  </a:cubicBezTo>
                  <a:close/>
                  <a:moveTo>
                    <a:pt x="9265" y="0"/>
                  </a:moveTo>
                  <a:cubicBezTo>
                    <a:pt x="4143" y="0"/>
                    <a:pt x="1" y="4175"/>
                    <a:pt x="1" y="9297"/>
                  </a:cubicBezTo>
                  <a:cubicBezTo>
                    <a:pt x="1" y="14385"/>
                    <a:pt x="4143" y="18561"/>
                    <a:pt x="9265" y="18561"/>
                  </a:cubicBezTo>
                  <a:cubicBezTo>
                    <a:pt x="14386" y="18561"/>
                    <a:pt x="18529" y="14385"/>
                    <a:pt x="18529" y="9297"/>
                  </a:cubicBezTo>
                  <a:cubicBezTo>
                    <a:pt x="18529" y="4175"/>
                    <a:pt x="14386" y="0"/>
                    <a:pt x="9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0"/>
          <p:cNvSpPr txBox="1">
            <a:spLocks noGrp="1"/>
          </p:cNvSpPr>
          <p:nvPr>
            <p:ph type="ctrTitle" idx="4294967295"/>
          </p:nvPr>
        </p:nvSpPr>
        <p:spPr>
          <a:xfrm flipH="1">
            <a:off x="2098858" y="2298027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300">
                <a:solidFill>
                  <a:schemeClr val="lt1"/>
                </a:solidFill>
              </a:rPr>
              <a:t>Technicalities</a:t>
            </a:r>
            <a:r>
              <a:rPr lang="nl-NL" sz="1300">
                <a:solidFill>
                  <a:schemeClr val="lt1"/>
                </a:solidFill>
              </a:rPr>
              <a:t> </a:t>
            </a:r>
          </a:p>
        </p:txBody>
      </p:sp>
      <p:sp>
        <p:nvSpPr>
          <p:cNvPr id="330" name="Google Shape;330;p30"/>
          <p:cNvSpPr txBox="1">
            <a:spLocks noGrp="1"/>
          </p:cNvSpPr>
          <p:nvPr>
            <p:ph type="subTitle" idx="4294967295"/>
          </p:nvPr>
        </p:nvSpPr>
        <p:spPr>
          <a:xfrm flipH="1">
            <a:off x="1974420" y="2614356"/>
            <a:ext cx="17340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-2 minutes to film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331" name="Google Shape;331;p30"/>
          <p:cNvSpPr txBox="1">
            <a:spLocks noGrp="1"/>
          </p:cNvSpPr>
          <p:nvPr>
            <p:ph type="ctrTitle" idx="4294967295"/>
          </p:nvPr>
        </p:nvSpPr>
        <p:spPr>
          <a:xfrm flipH="1">
            <a:off x="4212196" y="3237849"/>
            <a:ext cx="1477995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Outfits</a:t>
            </a:r>
            <a:r>
              <a:rPr lang="es" sz="1100"/>
              <a:t> &amp; make-up</a:t>
            </a:r>
            <a:endParaRPr sz="1100"/>
          </a:p>
        </p:txBody>
      </p:sp>
      <p:sp>
        <p:nvSpPr>
          <p:cNvPr id="332" name="Google Shape;332;p30"/>
          <p:cNvSpPr txBox="1">
            <a:spLocks noGrp="1"/>
          </p:cNvSpPr>
          <p:nvPr>
            <p:ph type="subTitle" idx="4294967295"/>
          </p:nvPr>
        </p:nvSpPr>
        <p:spPr>
          <a:xfrm flipH="1">
            <a:off x="4226173" y="3410160"/>
            <a:ext cx="1498200" cy="1159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/>
              <a:t>-straight hair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/>
              <a:t>-clear facial features </a:t>
            </a:r>
            <a:r>
              <a:rPr lang="es" sz="900">
                <a:sym typeface="Wingdings" panose="05000000000000000000" pitchFamily="2" charset="2"/>
              </a:rPr>
              <a:t> enhance with make-up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>
                <a:sym typeface="Wingdings" panose="05000000000000000000" pitchFamily="2" charset="2"/>
              </a:rPr>
              <a:t>-no green in the clothing</a:t>
            </a:r>
            <a:endParaRPr sz="900"/>
          </a:p>
        </p:txBody>
      </p:sp>
      <p:sp>
        <p:nvSpPr>
          <p:cNvPr id="333" name="Google Shape;333;p30"/>
          <p:cNvSpPr txBox="1">
            <a:spLocks noGrp="1"/>
          </p:cNvSpPr>
          <p:nvPr>
            <p:ph type="ctrTitle" idx="4294967295"/>
          </p:nvPr>
        </p:nvSpPr>
        <p:spPr>
          <a:xfrm flipH="1">
            <a:off x="4443501" y="142254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Actors</a:t>
            </a:r>
            <a:endParaRPr sz="1100"/>
          </a:p>
        </p:txBody>
      </p:sp>
      <p:sp>
        <p:nvSpPr>
          <p:cNvPr id="334" name="Google Shape;334;p30"/>
          <p:cNvSpPr txBox="1">
            <a:spLocks noGrp="1"/>
          </p:cNvSpPr>
          <p:nvPr>
            <p:ph type="subTitle" idx="4294967295"/>
          </p:nvPr>
        </p:nvSpPr>
        <p:spPr>
          <a:xfrm flipH="1">
            <a:off x="3881317" y="1631818"/>
            <a:ext cx="1998623" cy="976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s" sz="900"/>
              <a:t>2 </a:t>
            </a:r>
            <a:r>
              <a:rPr lang="en-US" sz="900"/>
              <a:t>actors</a:t>
            </a:r>
          </a:p>
          <a:p>
            <a:pPr marL="171450" indent="-171450" algn="ctr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US" sz="900"/>
              <a:t>1 Woman &amp; 1 young boy   </a:t>
            </a:r>
            <a:r>
              <a:rPr lang="es" sz="900"/>
              <a:t>                            </a:t>
            </a:r>
          </a:p>
        </p:txBody>
      </p:sp>
      <p:sp>
        <p:nvSpPr>
          <p:cNvPr id="335" name="Google Shape;335;p30"/>
          <p:cNvSpPr/>
          <p:nvPr/>
        </p:nvSpPr>
        <p:spPr>
          <a:xfrm>
            <a:off x="5725351" y="1891017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ctrTitle" idx="4294967295"/>
          </p:nvPr>
        </p:nvSpPr>
        <p:spPr>
          <a:xfrm flipH="1">
            <a:off x="6174201" y="2402005"/>
            <a:ext cx="1253252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Measurements</a:t>
            </a:r>
            <a:endParaRPr sz="1100"/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4294967295"/>
          </p:nvPr>
        </p:nvSpPr>
        <p:spPr>
          <a:xfrm flipH="1">
            <a:off x="5943588" y="2611280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/>
              <a:t>- </a:t>
            </a:r>
            <a:r>
              <a:rPr lang="nl-NL" sz="900"/>
              <a:t>N</a:t>
            </a:r>
            <a:r>
              <a:rPr lang="es" sz="900"/>
              <a:t>o access to all final necessary measurements</a:t>
            </a:r>
            <a:endParaRPr sz="900"/>
          </a:p>
        </p:txBody>
      </p:sp>
      <p:grpSp>
        <p:nvGrpSpPr>
          <p:cNvPr id="338" name="Google Shape;338;p30"/>
          <p:cNvGrpSpPr/>
          <p:nvPr/>
        </p:nvGrpSpPr>
        <p:grpSpPr>
          <a:xfrm>
            <a:off x="6556153" y="2043431"/>
            <a:ext cx="271900" cy="306367"/>
            <a:chOff x="1484200" y="238125"/>
            <a:chExt cx="4632025" cy="5219200"/>
          </a:xfrm>
        </p:grpSpPr>
        <p:sp>
          <p:nvSpPr>
            <p:cNvPr id="339" name="Google Shape;339;p30"/>
            <p:cNvSpPr/>
            <p:nvPr/>
          </p:nvSpPr>
          <p:spPr>
            <a:xfrm>
              <a:off x="2594900" y="677675"/>
              <a:ext cx="666275" cy="420000"/>
            </a:xfrm>
            <a:custGeom>
              <a:avLst/>
              <a:gdLst/>
              <a:ahLst/>
              <a:cxnLst/>
              <a:rect l="l" t="t" r="r" b="b"/>
              <a:pathLst>
                <a:path w="26651" h="16800" extrusionOk="0">
                  <a:moveTo>
                    <a:pt x="25052" y="0"/>
                  </a:moveTo>
                  <a:cubicBezTo>
                    <a:pt x="16049" y="2479"/>
                    <a:pt x="7601" y="6459"/>
                    <a:pt x="0" y="11906"/>
                  </a:cubicBezTo>
                  <a:lnTo>
                    <a:pt x="3523" y="16799"/>
                  </a:lnTo>
                  <a:cubicBezTo>
                    <a:pt x="10537" y="11776"/>
                    <a:pt x="18300" y="8090"/>
                    <a:pt x="26651" y="5806"/>
                  </a:cubicBezTo>
                  <a:lnTo>
                    <a:pt x="25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2239350" y="1160450"/>
              <a:ext cx="237325" cy="238950"/>
            </a:xfrm>
            <a:custGeom>
              <a:avLst/>
              <a:gdLst/>
              <a:ahLst/>
              <a:cxnLst/>
              <a:rect l="l" t="t" r="r" b="b"/>
              <a:pathLst>
                <a:path w="9493" h="9558" extrusionOk="0">
                  <a:moveTo>
                    <a:pt x="5317" y="0"/>
                  </a:moveTo>
                  <a:cubicBezTo>
                    <a:pt x="3458" y="1762"/>
                    <a:pt x="1664" y="3686"/>
                    <a:pt x="0" y="5643"/>
                  </a:cubicBezTo>
                  <a:lnTo>
                    <a:pt x="4567" y="9558"/>
                  </a:lnTo>
                  <a:cubicBezTo>
                    <a:pt x="6100" y="7731"/>
                    <a:pt x="7764" y="5970"/>
                    <a:pt x="9493" y="4339"/>
                  </a:cubicBezTo>
                  <a:lnTo>
                    <a:pt x="53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5072375" y="3295400"/>
              <a:ext cx="512150" cy="675275"/>
            </a:xfrm>
            <a:custGeom>
              <a:avLst/>
              <a:gdLst/>
              <a:ahLst/>
              <a:cxnLst/>
              <a:rect l="l" t="t" r="r" b="b"/>
              <a:pathLst>
                <a:path w="20486" h="27011" extrusionOk="0">
                  <a:moveTo>
                    <a:pt x="14940" y="1"/>
                  </a:moveTo>
                  <a:cubicBezTo>
                    <a:pt x="11418" y="8515"/>
                    <a:pt x="6394" y="16213"/>
                    <a:pt x="1" y="22867"/>
                  </a:cubicBezTo>
                  <a:lnTo>
                    <a:pt x="4372" y="27010"/>
                  </a:lnTo>
                  <a:cubicBezTo>
                    <a:pt x="11254" y="19834"/>
                    <a:pt x="16702" y="11516"/>
                    <a:pt x="20486" y="2284"/>
                  </a:cubicBezTo>
                  <a:lnTo>
                    <a:pt x="1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5525800" y="2907225"/>
              <a:ext cx="181050" cy="188400"/>
            </a:xfrm>
            <a:custGeom>
              <a:avLst/>
              <a:gdLst/>
              <a:ahLst/>
              <a:cxnLst/>
              <a:rect l="l" t="t" r="r" b="b"/>
              <a:pathLst>
                <a:path w="7242" h="7536" extrusionOk="0">
                  <a:moveTo>
                    <a:pt x="1305" y="1"/>
                  </a:moveTo>
                  <a:cubicBezTo>
                    <a:pt x="946" y="2023"/>
                    <a:pt x="522" y="4046"/>
                    <a:pt x="0" y="6003"/>
                  </a:cubicBezTo>
                  <a:lnTo>
                    <a:pt x="5839" y="7536"/>
                  </a:lnTo>
                  <a:cubicBezTo>
                    <a:pt x="6394" y="5383"/>
                    <a:pt x="6850" y="3198"/>
                    <a:pt x="7242" y="1012"/>
                  </a:cubicBezTo>
                  <a:lnTo>
                    <a:pt x="1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484200" y="238125"/>
              <a:ext cx="4632025" cy="5219200"/>
            </a:xfrm>
            <a:custGeom>
              <a:avLst/>
              <a:gdLst/>
              <a:ahLst/>
              <a:cxnLst/>
              <a:rect l="l" t="t" r="r" b="b"/>
              <a:pathLst>
                <a:path w="185281" h="208768" extrusionOk="0">
                  <a:moveTo>
                    <a:pt x="155890" y="14027"/>
                  </a:moveTo>
                  <a:lnTo>
                    <a:pt x="155890" y="24661"/>
                  </a:lnTo>
                  <a:lnTo>
                    <a:pt x="151617" y="28934"/>
                  </a:lnTo>
                  <a:lnTo>
                    <a:pt x="155858" y="33207"/>
                  </a:lnTo>
                  <a:lnTo>
                    <a:pt x="160164" y="28901"/>
                  </a:lnTo>
                  <a:lnTo>
                    <a:pt x="170765" y="28901"/>
                  </a:lnTo>
                  <a:lnTo>
                    <a:pt x="161534" y="38165"/>
                  </a:lnTo>
                  <a:lnTo>
                    <a:pt x="146626" y="38165"/>
                  </a:lnTo>
                  <a:lnTo>
                    <a:pt x="146626" y="23291"/>
                  </a:lnTo>
                  <a:lnTo>
                    <a:pt x="155890" y="14027"/>
                  </a:lnTo>
                  <a:close/>
                  <a:moveTo>
                    <a:pt x="93260" y="9819"/>
                  </a:moveTo>
                  <a:cubicBezTo>
                    <a:pt x="110451" y="10340"/>
                    <a:pt x="126761" y="15984"/>
                    <a:pt x="140624" y="26194"/>
                  </a:cubicBezTo>
                  <a:lnTo>
                    <a:pt x="140624" y="39927"/>
                  </a:lnTo>
                  <a:lnTo>
                    <a:pt x="125195" y="55356"/>
                  </a:lnTo>
                  <a:cubicBezTo>
                    <a:pt x="116616" y="47690"/>
                    <a:pt x="105493" y="42830"/>
                    <a:pt x="93260" y="42210"/>
                  </a:cubicBezTo>
                  <a:lnTo>
                    <a:pt x="93260" y="9819"/>
                  </a:lnTo>
                  <a:close/>
                  <a:moveTo>
                    <a:pt x="87226" y="9851"/>
                  </a:moveTo>
                  <a:lnTo>
                    <a:pt x="87226" y="42243"/>
                  </a:lnTo>
                  <a:cubicBezTo>
                    <a:pt x="61260" y="43874"/>
                    <a:pt x="40351" y="64620"/>
                    <a:pt x="38524" y="90553"/>
                  </a:cubicBezTo>
                  <a:lnTo>
                    <a:pt x="6100" y="90553"/>
                  </a:lnTo>
                  <a:cubicBezTo>
                    <a:pt x="8025" y="46777"/>
                    <a:pt x="43385" y="11547"/>
                    <a:pt x="87226" y="9851"/>
                  </a:cubicBezTo>
                  <a:close/>
                  <a:moveTo>
                    <a:pt x="158598" y="44200"/>
                  </a:moveTo>
                  <a:cubicBezTo>
                    <a:pt x="168612" y="57770"/>
                    <a:pt x="174223" y="73721"/>
                    <a:pt x="174940" y="90553"/>
                  </a:cubicBezTo>
                  <a:lnTo>
                    <a:pt x="142549" y="90553"/>
                  </a:lnTo>
                  <a:cubicBezTo>
                    <a:pt x="141701" y="78712"/>
                    <a:pt x="136906" y="67947"/>
                    <a:pt x="129468" y="59596"/>
                  </a:cubicBezTo>
                  <a:lnTo>
                    <a:pt x="144865" y="44200"/>
                  </a:lnTo>
                  <a:close/>
                  <a:moveTo>
                    <a:pt x="90912" y="89639"/>
                  </a:moveTo>
                  <a:lnTo>
                    <a:pt x="88400" y="92151"/>
                  </a:lnTo>
                  <a:lnTo>
                    <a:pt x="92673" y="96392"/>
                  </a:lnTo>
                  <a:lnTo>
                    <a:pt x="95152" y="93913"/>
                  </a:lnTo>
                  <a:cubicBezTo>
                    <a:pt x="95152" y="94043"/>
                    <a:pt x="95185" y="94141"/>
                    <a:pt x="95185" y="94271"/>
                  </a:cubicBezTo>
                  <a:cubicBezTo>
                    <a:pt x="95185" y="96848"/>
                    <a:pt x="93097" y="98903"/>
                    <a:pt x="90520" y="98903"/>
                  </a:cubicBezTo>
                  <a:cubicBezTo>
                    <a:pt x="87976" y="98903"/>
                    <a:pt x="85888" y="96848"/>
                    <a:pt x="85888" y="94271"/>
                  </a:cubicBezTo>
                  <a:cubicBezTo>
                    <a:pt x="85888" y="91727"/>
                    <a:pt x="87976" y="89639"/>
                    <a:pt x="90520" y="89639"/>
                  </a:cubicBezTo>
                  <a:close/>
                  <a:moveTo>
                    <a:pt x="93260" y="48245"/>
                  </a:moveTo>
                  <a:cubicBezTo>
                    <a:pt x="103829" y="48865"/>
                    <a:pt x="113452" y="53040"/>
                    <a:pt x="120922" y="59629"/>
                  </a:cubicBezTo>
                  <a:lnTo>
                    <a:pt x="95642" y="84910"/>
                  </a:lnTo>
                  <a:cubicBezTo>
                    <a:pt x="94108" y="84094"/>
                    <a:pt x="92380" y="83605"/>
                    <a:pt x="90520" y="83605"/>
                  </a:cubicBezTo>
                  <a:cubicBezTo>
                    <a:pt x="84649" y="83605"/>
                    <a:pt x="79854" y="88400"/>
                    <a:pt x="79854" y="94271"/>
                  </a:cubicBezTo>
                  <a:cubicBezTo>
                    <a:pt x="79854" y="100143"/>
                    <a:pt x="84649" y="104938"/>
                    <a:pt x="90520" y="104938"/>
                  </a:cubicBezTo>
                  <a:cubicBezTo>
                    <a:pt x="96424" y="104938"/>
                    <a:pt x="101187" y="100143"/>
                    <a:pt x="101187" y="94271"/>
                  </a:cubicBezTo>
                  <a:cubicBezTo>
                    <a:pt x="101187" y="92412"/>
                    <a:pt x="100730" y="90683"/>
                    <a:pt x="99882" y="89183"/>
                  </a:cubicBezTo>
                  <a:lnTo>
                    <a:pt x="125195" y="63870"/>
                  </a:lnTo>
                  <a:cubicBezTo>
                    <a:pt x="131556" y="71111"/>
                    <a:pt x="135699" y="80375"/>
                    <a:pt x="136514" y="90553"/>
                  </a:cubicBezTo>
                  <a:lnTo>
                    <a:pt x="123238" y="90553"/>
                  </a:lnTo>
                  <a:lnTo>
                    <a:pt x="123238" y="96555"/>
                  </a:lnTo>
                  <a:lnTo>
                    <a:pt x="136612" y="96555"/>
                  </a:lnTo>
                  <a:cubicBezTo>
                    <a:pt x="135438" y="120041"/>
                    <a:pt x="116681" y="138961"/>
                    <a:pt x="93260" y="140331"/>
                  </a:cubicBezTo>
                  <a:lnTo>
                    <a:pt x="93260" y="126565"/>
                  </a:lnTo>
                  <a:lnTo>
                    <a:pt x="87226" y="126565"/>
                  </a:lnTo>
                  <a:lnTo>
                    <a:pt x="87226" y="140298"/>
                  </a:lnTo>
                  <a:cubicBezTo>
                    <a:pt x="64098" y="138634"/>
                    <a:pt x="45603" y="119845"/>
                    <a:pt x="44461" y="96555"/>
                  </a:cubicBezTo>
                  <a:lnTo>
                    <a:pt x="57248" y="96555"/>
                  </a:lnTo>
                  <a:lnTo>
                    <a:pt x="57248" y="90553"/>
                  </a:lnTo>
                  <a:lnTo>
                    <a:pt x="44559" y="90553"/>
                  </a:lnTo>
                  <a:cubicBezTo>
                    <a:pt x="46386" y="67947"/>
                    <a:pt x="64555" y="49876"/>
                    <a:pt x="87226" y="48277"/>
                  </a:cubicBezTo>
                  <a:lnTo>
                    <a:pt x="87226" y="60542"/>
                  </a:lnTo>
                  <a:lnTo>
                    <a:pt x="93260" y="60542"/>
                  </a:lnTo>
                  <a:lnTo>
                    <a:pt x="93260" y="48245"/>
                  </a:lnTo>
                  <a:close/>
                  <a:moveTo>
                    <a:pt x="38426" y="96555"/>
                  </a:moveTo>
                  <a:cubicBezTo>
                    <a:pt x="39601" y="123173"/>
                    <a:pt x="60771" y="144669"/>
                    <a:pt x="87226" y="146333"/>
                  </a:cubicBezTo>
                  <a:lnTo>
                    <a:pt x="87226" y="178724"/>
                  </a:lnTo>
                  <a:cubicBezTo>
                    <a:pt x="42928" y="176995"/>
                    <a:pt x="7242" y="141016"/>
                    <a:pt x="6067" y="96555"/>
                  </a:cubicBezTo>
                  <a:close/>
                  <a:moveTo>
                    <a:pt x="175006" y="96555"/>
                  </a:moveTo>
                  <a:cubicBezTo>
                    <a:pt x="173799" y="141211"/>
                    <a:pt x="137852" y="177322"/>
                    <a:pt x="93260" y="178724"/>
                  </a:cubicBezTo>
                  <a:lnTo>
                    <a:pt x="93260" y="146365"/>
                  </a:lnTo>
                  <a:cubicBezTo>
                    <a:pt x="120009" y="144963"/>
                    <a:pt x="141473" y="123368"/>
                    <a:pt x="142614" y="96555"/>
                  </a:cubicBezTo>
                  <a:close/>
                  <a:moveTo>
                    <a:pt x="109538" y="182802"/>
                  </a:moveTo>
                  <a:lnTo>
                    <a:pt x="109538" y="190467"/>
                  </a:lnTo>
                  <a:lnTo>
                    <a:pt x="90553" y="190467"/>
                  </a:lnTo>
                  <a:lnTo>
                    <a:pt x="90553" y="196502"/>
                  </a:lnTo>
                  <a:lnTo>
                    <a:pt x="109538" y="196502"/>
                  </a:lnTo>
                  <a:lnTo>
                    <a:pt x="109538" y="202732"/>
                  </a:lnTo>
                  <a:lnTo>
                    <a:pt x="71536" y="202732"/>
                  </a:lnTo>
                  <a:lnTo>
                    <a:pt x="71536" y="182802"/>
                  </a:lnTo>
                  <a:cubicBezTo>
                    <a:pt x="77701" y="184139"/>
                    <a:pt x="84062" y="184792"/>
                    <a:pt x="90520" y="184792"/>
                  </a:cubicBezTo>
                  <a:cubicBezTo>
                    <a:pt x="97012" y="184792"/>
                    <a:pt x="103373" y="184139"/>
                    <a:pt x="109538" y="182802"/>
                  </a:cubicBezTo>
                  <a:close/>
                  <a:moveTo>
                    <a:pt x="161403" y="0"/>
                  </a:moveTo>
                  <a:lnTo>
                    <a:pt x="141766" y="19637"/>
                  </a:lnTo>
                  <a:cubicBezTo>
                    <a:pt x="126663" y="9231"/>
                    <a:pt x="109016" y="3751"/>
                    <a:pt x="90520" y="3751"/>
                  </a:cubicBezTo>
                  <a:cubicBezTo>
                    <a:pt x="66349" y="3751"/>
                    <a:pt x="43613" y="13178"/>
                    <a:pt x="26520" y="30271"/>
                  </a:cubicBezTo>
                  <a:cubicBezTo>
                    <a:pt x="9427" y="47364"/>
                    <a:pt x="0" y="70100"/>
                    <a:pt x="0" y="94271"/>
                  </a:cubicBezTo>
                  <a:cubicBezTo>
                    <a:pt x="0" y="118443"/>
                    <a:pt x="9427" y="141179"/>
                    <a:pt x="26520" y="158304"/>
                  </a:cubicBezTo>
                  <a:cubicBezTo>
                    <a:pt x="37546" y="169330"/>
                    <a:pt x="50920" y="177158"/>
                    <a:pt x="65501" y="181301"/>
                  </a:cubicBezTo>
                  <a:lnTo>
                    <a:pt x="65501" y="208767"/>
                  </a:lnTo>
                  <a:lnTo>
                    <a:pt x="115572" y="208767"/>
                  </a:lnTo>
                  <a:lnTo>
                    <a:pt x="115572" y="181301"/>
                  </a:lnTo>
                  <a:cubicBezTo>
                    <a:pt x="130153" y="177126"/>
                    <a:pt x="143528" y="169330"/>
                    <a:pt x="154553" y="158304"/>
                  </a:cubicBezTo>
                  <a:cubicBezTo>
                    <a:pt x="171646" y="141179"/>
                    <a:pt x="181073" y="118443"/>
                    <a:pt x="181073" y="94271"/>
                  </a:cubicBezTo>
                  <a:cubicBezTo>
                    <a:pt x="181073" y="75776"/>
                    <a:pt x="175593" y="58129"/>
                    <a:pt x="165187" y="43026"/>
                  </a:cubicBezTo>
                  <a:lnTo>
                    <a:pt x="185281" y="22932"/>
                  </a:lnTo>
                  <a:lnTo>
                    <a:pt x="181008" y="18659"/>
                  </a:lnTo>
                  <a:lnTo>
                    <a:pt x="176800" y="22899"/>
                  </a:lnTo>
                  <a:lnTo>
                    <a:pt x="166166" y="22899"/>
                  </a:lnTo>
                  <a:lnTo>
                    <a:pt x="169689" y="19376"/>
                  </a:lnTo>
                  <a:lnTo>
                    <a:pt x="165415" y="15136"/>
                  </a:lnTo>
                  <a:lnTo>
                    <a:pt x="161925" y="18626"/>
                  </a:lnTo>
                  <a:lnTo>
                    <a:pt x="161925" y="7992"/>
                  </a:lnTo>
                  <a:lnTo>
                    <a:pt x="165676" y="4273"/>
                  </a:lnTo>
                  <a:lnTo>
                    <a:pt x="161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C6DD-525E-4B57-86F0-3F18B3C24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2562" y="835232"/>
            <a:ext cx="2982000" cy="689100"/>
          </a:xfrm>
        </p:spPr>
        <p:txBody>
          <a:bodyPr/>
          <a:lstStyle/>
          <a:p>
            <a:r>
              <a:rPr lang="en-US"/>
              <a:t>Script book</a:t>
            </a:r>
            <a:br>
              <a:rPr lang="en-US"/>
            </a:br>
            <a:r>
              <a:rPr lang="en-US" sz="1050"/>
              <a:t>Interaction 4</a:t>
            </a:r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73697D-8256-4E55-8235-020ADEA9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323" y="1362772"/>
            <a:ext cx="1982477" cy="1982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37F706-0B89-43CA-A925-DF937096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3" y="275722"/>
            <a:ext cx="3208529" cy="2400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B99F5-87B7-4DED-BA26-5385C7B8D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3" y="2847946"/>
            <a:ext cx="3288568" cy="2166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BD4CB-FAD2-48ED-AA0A-D3A3433D5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152" y="564833"/>
            <a:ext cx="3598848" cy="2188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050314-2007-4BFD-BCBE-DC3C028B1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151" y="3031972"/>
            <a:ext cx="3780661" cy="199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8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C1F9-68F7-4442-BF8B-130376DBE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32754" y="2507935"/>
            <a:ext cx="5278491" cy="803100"/>
          </a:xfrm>
        </p:spPr>
        <p:txBody>
          <a:bodyPr/>
          <a:lstStyle/>
          <a:p>
            <a:r>
              <a:rPr lang="en-US" b="0" i="0">
                <a:solidFill>
                  <a:srgbClr val="666666"/>
                </a:solidFill>
                <a:effectLst/>
                <a:latin typeface="Nexus Sans"/>
              </a:rPr>
              <a:t>First Virtual Reality Museum for Migrant Women: creating engagement and innovative participatory design approaches through Virtual Reality Spaces.</a:t>
            </a:r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99C904-93C1-47F8-BCAD-0BDA3B289F1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1889225" y="1753435"/>
            <a:ext cx="4607440" cy="754500"/>
          </a:xfrm>
        </p:spPr>
        <p:txBody>
          <a:bodyPr/>
          <a:lstStyle/>
          <a:p>
            <a:r>
              <a:rPr lang="en-US"/>
              <a:t>Introduction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388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394B3-5276-40C2-8EF2-A39A59023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99" t="18065" r="27861" b="18709"/>
          <a:stretch/>
        </p:blipFill>
        <p:spPr>
          <a:xfrm>
            <a:off x="-997930" y="0"/>
            <a:ext cx="6658896" cy="5155081"/>
          </a:xfrm>
          <a:prstGeom prst="rect">
            <a:avLst/>
          </a:prstGeom>
        </p:spPr>
      </p:pic>
      <p:sp>
        <p:nvSpPr>
          <p:cNvPr id="6" name="Google Shape;146;p22">
            <a:extLst>
              <a:ext uri="{FF2B5EF4-FFF2-40B4-BE49-F238E27FC236}">
                <a16:creationId xmlns:a16="http://schemas.microsoft.com/office/drawing/2014/main" id="{3CC8DCA3-B035-424C-A9B2-531CA8C44518}"/>
              </a:ext>
            </a:extLst>
          </p:cNvPr>
          <p:cNvSpPr/>
          <p:nvPr/>
        </p:nvSpPr>
        <p:spPr>
          <a:xfrm>
            <a:off x="4494015" y="-95129"/>
            <a:ext cx="2999578" cy="532217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360 videos</a:t>
            </a:r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 txBox="1"/>
          <p:nvPr/>
        </p:nvSpPr>
        <p:spPr>
          <a:xfrm flipH="1">
            <a:off x="1393031" y="646989"/>
            <a:ext cx="1428822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First Scenario </a:t>
            </a:r>
            <a:endParaRPr sz="13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F5C1D-E34A-4A7F-A0B6-3BCEA051B779}"/>
              </a:ext>
            </a:extLst>
          </p:cNvPr>
          <p:cNvSpPr/>
          <p:nvPr/>
        </p:nvSpPr>
        <p:spPr>
          <a:xfrm>
            <a:off x="4376809" y="0"/>
            <a:ext cx="47671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7" name="Google Shape;377;p34"/>
          <p:cNvSpPr txBox="1"/>
          <p:nvPr/>
        </p:nvSpPr>
        <p:spPr>
          <a:xfrm flipH="1">
            <a:off x="861251" y="1243350"/>
            <a:ext cx="2686200" cy="338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15 second scenario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Themes: sexual assault by men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Location: sketchy alleyway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scary man eyeing you up and down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Goal: portraying the fear of situation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Do-able to film regarding Covid-19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One male actor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Equipment and props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Sound design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1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1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GB" sz="11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1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1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375" name="Google Shape;375;p34"/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69207EA-2B86-4142-B123-8615FD97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07" y="39465"/>
            <a:ext cx="3569423" cy="250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03A969F-3B33-4E7A-86ED-84350076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07" y="2599589"/>
            <a:ext cx="3569423" cy="250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28663DA-BE4A-4E29-84F2-3D44ED7645ED}"/>
              </a:ext>
            </a:extLst>
          </p:cNvPr>
          <p:cNvSpPr/>
          <p:nvPr/>
        </p:nvSpPr>
        <p:spPr>
          <a:xfrm>
            <a:off x="0" y="0"/>
            <a:ext cx="47671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6" name="Google Shape;366;p33"/>
          <p:cNvSpPr/>
          <p:nvPr/>
        </p:nvSpPr>
        <p:spPr>
          <a:xfrm>
            <a:off x="1866900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" name="Google Shape;367;p33"/>
          <p:cNvSpPr txBox="1"/>
          <p:nvPr/>
        </p:nvSpPr>
        <p:spPr>
          <a:xfrm>
            <a:off x="6238804" y="495300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13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Second Scenario</a:t>
            </a:r>
            <a:endParaRPr lang="es" sz="1300" b="1">
              <a:solidFill>
                <a:schemeClr val="dk1"/>
              </a:solidFill>
              <a:latin typeface="Nunito Sans"/>
              <a:ea typeface="Nunito Sans"/>
              <a:cs typeface="Nunito Sans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5855704" y="1140000"/>
            <a:ext cx="26862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15 second scenario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Theme: kidnapping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Location: in the desert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walking through a side-alley, getting kidnapped in a car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Goal: creating a stressful situation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Possible to film regarding Covid-19 with placement of rock (crew)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One male actor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Equipment, Car, Coyote optional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Sound Design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100">
              <a:latin typeface="Assistant ExtraLight"/>
              <a:ea typeface="Assistant ExtraLight"/>
              <a:cs typeface="Assistant ExtraLight"/>
              <a:sym typeface="Assistant Extra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10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2502EAF-082A-401D-A2C8-A633757C1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132671"/>
            <a:ext cx="3369469" cy="237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365C4449-945A-45A8-A47E-B6912CC02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2633663"/>
            <a:ext cx="3369469" cy="237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EE954B-4455-4A80-A275-BA8FEA81F6EA}"/>
              </a:ext>
            </a:extLst>
          </p:cNvPr>
          <p:cNvSpPr/>
          <p:nvPr/>
        </p:nvSpPr>
        <p:spPr>
          <a:xfrm>
            <a:off x="4376809" y="0"/>
            <a:ext cx="476719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5" name="Google Shape;375;p34"/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6" name="Google Shape;376;p34"/>
          <p:cNvSpPr txBox="1"/>
          <p:nvPr/>
        </p:nvSpPr>
        <p:spPr>
          <a:xfrm flipH="1">
            <a:off x="1182767" y="733425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Third Scenario </a:t>
            </a:r>
            <a:endParaRPr sz="13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9E2637A-AC18-42A2-94EA-5060EFFD1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189" y="120965"/>
            <a:ext cx="3466110" cy="245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9FDCC742-43F6-4ADC-9A58-B14EE0D5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189" y="2632232"/>
            <a:ext cx="3477781" cy="245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77;p34">
            <a:extLst>
              <a:ext uri="{FF2B5EF4-FFF2-40B4-BE49-F238E27FC236}">
                <a16:creationId xmlns:a16="http://schemas.microsoft.com/office/drawing/2014/main" id="{D90C79F1-EAAF-4E45-B488-C7E11E947007}"/>
              </a:ext>
            </a:extLst>
          </p:cNvPr>
          <p:cNvSpPr txBox="1"/>
          <p:nvPr/>
        </p:nvSpPr>
        <p:spPr>
          <a:xfrm flipH="1">
            <a:off x="1053588" y="1346357"/>
            <a:ext cx="2686200" cy="338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15 second scenario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Themes: everyday life </a:t>
            </a:r>
            <a:endParaRPr lang="en-GB"/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Location: Museo de la </a:t>
            </a:r>
            <a:r>
              <a:rPr lang="en-GB" sz="1100" err="1">
                <a:latin typeface="Assistant ExtraLight"/>
                <a:ea typeface="Assistant ExtraLight"/>
                <a:cs typeface="Assistant ExtraLight"/>
                <a:sym typeface="Assistant ExtraLight"/>
              </a:rPr>
              <a:t>Mujer</a:t>
            </a: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 </a:t>
            </a:r>
            <a:r>
              <a:rPr lang="en-GB" sz="1100" err="1">
                <a:latin typeface="Assistant ExtraLight"/>
                <a:ea typeface="Assistant ExtraLight"/>
                <a:cs typeface="Assistant ExtraLight"/>
                <a:sym typeface="Assistant ExtraLight"/>
              </a:rPr>
              <a:t>Migrante</a:t>
            </a:r>
            <a:endParaRPr lang="en-GB" sz="1100" err="1">
              <a:latin typeface="Assistant ExtraLight"/>
              <a:ea typeface="Assistant ExtraLight"/>
              <a:cs typeface="Assistant ExtraLight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Children running by</a:t>
            </a:r>
            <a:endParaRPr lang="en-GB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Goal: portraying living conditions</a:t>
            </a:r>
            <a:endParaRPr lang="en-GB"/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hard to film regarding Covid-19</a:t>
            </a:r>
            <a:endParaRPr lang="en-GB"/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Three woman, two children</a:t>
            </a:r>
            <a:endParaRPr lang="en-GB"/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Equipment and props</a:t>
            </a:r>
            <a:endParaRPr lang="en-GB"/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>
                <a:latin typeface="Assistant ExtraLight"/>
                <a:ea typeface="Assistant ExtraLight"/>
                <a:cs typeface="Assistant ExtraLight"/>
                <a:sym typeface="Assistant ExtraLight"/>
              </a:rPr>
              <a:t>Sound design</a:t>
            </a:r>
            <a:endParaRPr lang="en-GB"/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/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GB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/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75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>
            <a:off x="1247650" y="1865873"/>
            <a:ext cx="6788675" cy="1557238"/>
            <a:chOff x="1247650" y="1865873"/>
            <a:chExt cx="6788675" cy="1557238"/>
          </a:xfrm>
        </p:grpSpPr>
        <p:grpSp>
          <p:nvGrpSpPr>
            <p:cNvPr id="411" name="Google Shape;411;p37"/>
            <p:cNvGrpSpPr/>
            <p:nvPr/>
          </p:nvGrpSpPr>
          <p:grpSpPr>
            <a:xfrm>
              <a:off x="1247650" y="1865873"/>
              <a:ext cx="6648477" cy="1557238"/>
              <a:chOff x="1247650" y="2075423"/>
              <a:chExt cx="6648477" cy="1557238"/>
            </a:xfrm>
          </p:grpSpPr>
          <p:sp>
            <p:nvSpPr>
              <p:cNvPr id="412" name="Google Shape;412;p37"/>
              <p:cNvSpPr/>
              <p:nvPr/>
            </p:nvSpPr>
            <p:spPr>
              <a:xfrm>
                <a:off x="6633862" y="2075423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4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4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5359252" y="2806965"/>
                <a:ext cx="953461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1601478" y="2075425"/>
                <a:ext cx="953316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8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2857827" y="2807112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4097386" y="2075425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3"/>
                    </a:lnTo>
                    <a:lnTo>
                      <a:pt x="14439" y="50027"/>
                    </a:lnTo>
                    <a:lnTo>
                      <a:pt x="43328" y="50027"/>
                    </a:lnTo>
                    <a:lnTo>
                      <a:pt x="57767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1247650" y="2490334"/>
                <a:ext cx="6648477" cy="729445"/>
              </a:xfrm>
              <a:custGeom>
                <a:avLst/>
                <a:gdLst/>
                <a:ahLst/>
                <a:cxnLst/>
                <a:rect l="l" t="t" r="r" b="b"/>
                <a:pathLst>
                  <a:path w="285373" h="31310" fill="none" extrusionOk="0">
                    <a:moveTo>
                      <a:pt x="285373" y="3317"/>
                    </a:moveTo>
                    <a:lnTo>
                      <a:pt x="269256" y="31309"/>
                    </a:lnTo>
                    <a:lnTo>
                      <a:pt x="233095" y="31309"/>
                    </a:lnTo>
                    <a:lnTo>
                      <a:pt x="215067" y="352"/>
                    </a:lnTo>
                    <a:lnTo>
                      <a:pt x="179426" y="352"/>
                    </a:lnTo>
                    <a:lnTo>
                      <a:pt x="161606" y="31218"/>
                    </a:lnTo>
                    <a:lnTo>
                      <a:pt x="125718" y="31309"/>
                    </a:lnTo>
                    <a:lnTo>
                      <a:pt x="107651" y="0"/>
                    </a:lnTo>
                    <a:lnTo>
                      <a:pt x="71490" y="0"/>
                    </a:lnTo>
                    <a:lnTo>
                      <a:pt x="53669" y="31075"/>
                    </a:lnTo>
                    <a:lnTo>
                      <a:pt x="18042" y="31075"/>
                    </a:lnTo>
                    <a:lnTo>
                      <a:pt x="0" y="118"/>
                    </a:lnTo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rgbClr val="D9D9D9"/>
                </a:solidFill>
                <a:prstDash val="solid"/>
                <a:miter lim="1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8" name="Google Shape;418;p37"/>
            <p:cNvCxnSpPr/>
            <p:nvPr/>
          </p:nvCxnSpPr>
          <p:spPr>
            <a:xfrm rot="10800000" flipH="1">
              <a:off x="7527825" y="2112925"/>
              <a:ext cx="508500" cy="888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9" name="Google Shape;419;p37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Risk assessment</a:t>
            </a:r>
            <a:endParaRPr/>
          </a:p>
        </p:txBody>
      </p:sp>
      <p:sp>
        <p:nvSpPr>
          <p:cNvPr id="420" name="Google Shape;420;p37"/>
          <p:cNvSpPr txBox="1"/>
          <p:nvPr/>
        </p:nvSpPr>
        <p:spPr>
          <a:xfrm>
            <a:off x="1532850" y="2104484"/>
            <a:ext cx="1101900" cy="58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MEDIUM</a:t>
            </a:r>
            <a:endParaRPr sz="9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1374388" y="1259875"/>
            <a:ext cx="13947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ExtraLight"/>
                <a:ea typeface="Assistant ExtraLight"/>
                <a:cs typeface="Assistant ExtraLight"/>
                <a:sym typeface="Assistant ExtraLight"/>
              </a:rPr>
              <a:t>Actors getting sick before recording due Covid-19</a:t>
            </a:r>
            <a:endParaRPr sz="90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2719313" y="3430540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ExtraLight"/>
                <a:ea typeface="Assistant ExtraLight"/>
                <a:cs typeface="Assistant ExtraLight"/>
                <a:sym typeface="Assistant ExtraLight"/>
              </a:rPr>
              <a:t>Actors cancelling/not showing up before recording</a:t>
            </a:r>
            <a:endParaRPr sz="90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423" name="Google Shape;423;p37"/>
          <p:cNvSpPr txBox="1"/>
          <p:nvPr/>
        </p:nvSpPr>
        <p:spPr>
          <a:xfrm>
            <a:off x="3957285" y="125987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ExtraLight"/>
                <a:ea typeface="Assistant ExtraLight"/>
                <a:cs typeface="Assistant ExtraLight"/>
                <a:sym typeface="Assistant ExtraLight"/>
              </a:rPr>
              <a:t>Unfavorable weather conditions</a:t>
            </a:r>
            <a:endParaRPr sz="90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5231110" y="3430540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ExtraLight"/>
                <a:ea typeface="Assistant ExtraLight"/>
                <a:cs typeface="Assistant ExtraLight"/>
                <a:sym typeface="Assistant ExtraLight"/>
              </a:rPr>
              <a:t>Tripod and camera cancelling damage</a:t>
            </a:r>
            <a:endParaRPr sz="90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6489036" y="125987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Assistant ExtraLight"/>
                <a:ea typeface="Assistant ExtraLight"/>
                <a:cs typeface="Assistant ExtraLight"/>
                <a:sym typeface="Assistant ExtraLight"/>
              </a:rPr>
              <a:t>Filming in private or unauthorised locations</a:t>
            </a:r>
            <a:endParaRPr sz="90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  <p:cxnSp>
        <p:nvCxnSpPr>
          <p:cNvPr id="426" name="Google Shape;426;p37"/>
          <p:cNvCxnSpPr/>
          <p:nvPr/>
        </p:nvCxnSpPr>
        <p:spPr>
          <a:xfrm rot="10800000">
            <a:off x="-51750" y="74025"/>
            <a:ext cx="1328100" cy="2259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37"/>
          <p:cNvCxnSpPr/>
          <p:nvPr/>
        </p:nvCxnSpPr>
        <p:spPr>
          <a:xfrm rot="10800000">
            <a:off x="7525875" y="3012050"/>
            <a:ext cx="1266900" cy="2162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37"/>
          <p:cNvSpPr txBox="1"/>
          <p:nvPr/>
        </p:nvSpPr>
        <p:spPr>
          <a:xfrm>
            <a:off x="4020938" y="2112925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HIGH</a:t>
            </a:r>
            <a:endParaRPr sz="9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1" name="Google Shape;431;p37"/>
          <p:cNvSpPr txBox="1"/>
          <p:nvPr/>
        </p:nvSpPr>
        <p:spPr>
          <a:xfrm>
            <a:off x="6554564" y="22329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2784841" y="2866713"/>
            <a:ext cx="1101900" cy="53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LOW</a:t>
            </a:r>
            <a:endParaRPr sz="9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" name="Google Shape;415;p37">
            <a:extLst>
              <a:ext uri="{FF2B5EF4-FFF2-40B4-BE49-F238E27FC236}">
                <a16:creationId xmlns:a16="http://schemas.microsoft.com/office/drawing/2014/main" id="{928061C0-4781-446C-9AEA-CB9951220A6F}"/>
              </a:ext>
            </a:extLst>
          </p:cNvPr>
          <p:cNvSpPr/>
          <p:nvPr/>
        </p:nvSpPr>
        <p:spPr>
          <a:xfrm>
            <a:off x="2857827" y="1262685"/>
            <a:ext cx="953370" cy="825320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Google Shape;415;p37">
            <a:extLst>
              <a:ext uri="{FF2B5EF4-FFF2-40B4-BE49-F238E27FC236}">
                <a16:creationId xmlns:a16="http://schemas.microsoft.com/office/drawing/2014/main" id="{518EE312-81BB-41C3-B556-A244BC714E35}"/>
              </a:ext>
            </a:extLst>
          </p:cNvPr>
          <p:cNvSpPr/>
          <p:nvPr/>
        </p:nvSpPr>
        <p:spPr>
          <a:xfrm>
            <a:off x="5365824" y="1261864"/>
            <a:ext cx="953370" cy="825320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35;p37">
            <a:extLst>
              <a:ext uri="{FF2B5EF4-FFF2-40B4-BE49-F238E27FC236}">
                <a16:creationId xmlns:a16="http://schemas.microsoft.com/office/drawing/2014/main" id="{EC21484A-A7B2-4F1E-A458-91FDC327FDD3}"/>
              </a:ext>
            </a:extLst>
          </p:cNvPr>
          <p:cNvSpPr txBox="1"/>
          <p:nvPr/>
        </p:nvSpPr>
        <p:spPr>
          <a:xfrm>
            <a:off x="2784303" y="1517973"/>
            <a:ext cx="1101900" cy="53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LOW</a:t>
            </a:r>
            <a:endParaRPr sz="9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" name="Google Shape;435;p37">
            <a:extLst>
              <a:ext uri="{FF2B5EF4-FFF2-40B4-BE49-F238E27FC236}">
                <a16:creationId xmlns:a16="http://schemas.microsoft.com/office/drawing/2014/main" id="{2A1F5EE9-0464-422A-80EE-B9410F498E3C}"/>
              </a:ext>
            </a:extLst>
          </p:cNvPr>
          <p:cNvSpPr txBox="1"/>
          <p:nvPr/>
        </p:nvSpPr>
        <p:spPr>
          <a:xfrm>
            <a:off x="5298813" y="1524128"/>
            <a:ext cx="1101900" cy="53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LOW</a:t>
            </a:r>
            <a:endParaRPr sz="9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435;p37">
            <a:extLst>
              <a:ext uri="{FF2B5EF4-FFF2-40B4-BE49-F238E27FC236}">
                <a16:creationId xmlns:a16="http://schemas.microsoft.com/office/drawing/2014/main" id="{083C272D-A5E2-4BD7-91E8-F4DF72EB4007}"/>
              </a:ext>
            </a:extLst>
          </p:cNvPr>
          <p:cNvSpPr txBox="1"/>
          <p:nvPr/>
        </p:nvSpPr>
        <p:spPr>
          <a:xfrm>
            <a:off x="5298813" y="2856552"/>
            <a:ext cx="1101900" cy="53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LOW</a:t>
            </a:r>
            <a:endParaRPr sz="9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4" name="Google Shape;435;p37">
            <a:extLst>
              <a:ext uri="{FF2B5EF4-FFF2-40B4-BE49-F238E27FC236}">
                <a16:creationId xmlns:a16="http://schemas.microsoft.com/office/drawing/2014/main" id="{E22245F0-D240-4C21-AC09-C1F4C424F33D}"/>
              </a:ext>
            </a:extLst>
          </p:cNvPr>
          <p:cNvSpPr txBox="1"/>
          <p:nvPr/>
        </p:nvSpPr>
        <p:spPr>
          <a:xfrm>
            <a:off x="6554564" y="2121150"/>
            <a:ext cx="1101900" cy="53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LOW</a:t>
            </a:r>
            <a:endParaRPr sz="9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CDC06-DB89-4F1C-8D34-6FED48FB4A72}"/>
              </a:ext>
            </a:extLst>
          </p:cNvPr>
          <p:cNvSpPr txBox="1"/>
          <p:nvPr/>
        </p:nvSpPr>
        <p:spPr>
          <a:xfrm>
            <a:off x="2539554" y="809383"/>
            <a:ext cx="160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>
                <a:latin typeface="Assistant ExtraLight" panose="020B0604020202020204" charset="-79"/>
                <a:cs typeface="Assistant ExtraLight" panose="020B0604020202020204" charset="-79"/>
              </a:rPr>
              <a:t>Recordings becoming</a:t>
            </a:r>
          </a:p>
          <a:p>
            <a:pPr algn="ctr"/>
            <a:r>
              <a:rPr lang="en-GB" sz="900">
                <a:latin typeface="Assistant ExtraLight" panose="020B0604020202020204" charset="-79"/>
                <a:cs typeface="Assistant ExtraLight" panose="020B0604020202020204" charset="-79"/>
              </a:rPr>
              <a:t>corrupt</a:t>
            </a:r>
            <a:endParaRPr lang="en-NL" sz="900">
              <a:latin typeface="Assistant ExtraLight" panose="020B0604020202020204" charset="-79"/>
              <a:cs typeface="Assistant ExtraLight" panose="020B060402020202020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2D802-ADF3-4BD2-85B2-86F38A6E6AEE}"/>
              </a:ext>
            </a:extLst>
          </p:cNvPr>
          <p:cNvSpPr txBox="1"/>
          <p:nvPr/>
        </p:nvSpPr>
        <p:spPr>
          <a:xfrm>
            <a:off x="5044211" y="824880"/>
            <a:ext cx="160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>
                <a:latin typeface="Assistant ExtraLight" panose="020B0604020202020204" charset="-79"/>
                <a:cs typeface="Assistant ExtraLight" panose="020B0604020202020204" charset="-79"/>
              </a:rPr>
              <a:t>Not having back-up batteries for camera</a:t>
            </a:r>
            <a:endParaRPr lang="en-NL" sz="900">
              <a:latin typeface="Assistant ExtraLight" panose="020B0604020202020204" charset="-79"/>
              <a:cs typeface="Assistant ExtraLight" panose="020B0604020202020204" charset="-79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BD79E-3A06-4B2B-8F75-69D473AA6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36" t="17778" r="27776" b="18423"/>
          <a:stretch/>
        </p:blipFill>
        <p:spPr>
          <a:xfrm>
            <a:off x="3200400" y="0"/>
            <a:ext cx="5943600" cy="5191341"/>
          </a:xfrm>
          <a:prstGeom prst="rect">
            <a:avLst/>
          </a:prstGeom>
        </p:spPr>
      </p:pic>
      <p:sp>
        <p:nvSpPr>
          <p:cNvPr id="6" name="Google Shape;146;p22">
            <a:extLst>
              <a:ext uri="{FF2B5EF4-FFF2-40B4-BE49-F238E27FC236}">
                <a16:creationId xmlns:a16="http://schemas.microsoft.com/office/drawing/2014/main" id="{C8A4472A-AFAC-41EA-B7CB-F265CB802A15}"/>
              </a:ext>
            </a:extLst>
          </p:cNvPr>
          <p:cNvSpPr/>
          <p:nvPr/>
        </p:nvSpPr>
        <p:spPr>
          <a:xfrm>
            <a:off x="1960078" y="-153153"/>
            <a:ext cx="2999578" cy="532217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5"/>
          <p:cNvSpPr txBox="1">
            <a:spLocks noGrp="1"/>
          </p:cNvSpPr>
          <p:nvPr>
            <p:ph type="ctrTitle"/>
          </p:nvPr>
        </p:nvSpPr>
        <p:spPr>
          <a:xfrm flipH="1">
            <a:off x="1559701" y="25079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&amp; recommendations</a:t>
            </a:r>
          </a:p>
        </p:txBody>
      </p:sp>
      <p:sp>
        <p:nvSpPr>
          <p:cNvPr id="385" name="Google Shape;385;p35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 &amp; Recommendations </a:t>
            </a:r>
            <a:endParaRPr/>
          </a:p>
        </p:txBody>
      </p:sp>
      <p:sp>
        <p:nvSpPr>
          <p:cNvPr id="391" name="Google Shape;391;p36"/>
          <p:cNvSpPr/>
          <p:nvPr/>
        </p:nvSpPr>
        <p:spPr>
          <a:xfrm>
            <a:off x="6281297" y="1756677"/>
            <a:ext cx="1572129" cy="1361485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4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4"/>
                </a:lnTo>
                <a:lnTo>
                  <a:pt x="433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6"/>
          <p:cNvSpPr/>
          <p:nvPr/>
        </p:nvSpPr>
        <p:spPr>
          <a:xfrm>
            <a:off x="1123422" y="2389052"/>
            <a:ext cx="1571867" cy="1361485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6"/>
          <p:cNvSpPr/>
          <p:nvPr/>
        </p:nvSpPr>
        <p:spPr>
          <a:xfrm>
            <a:off x="3589112" y="1659424"/>
            <a:ext cx="1965378" cy="1702044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 txBox="1"/>
          <p:nvPr/>
        </p:nvSpPr>
        <p:spPr>
          <a:xfrm>
            <a:off x="1358412" y="2830723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VOLUMETRIC CAPTURING</a:t>
            </a:r>
            <a:endParaRPr sz="11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5" name="Google Shape;395;p36"/>
          <p:cNvSpPr/>
          <p:nvPr/>
        </p:nvSpPr>
        <p:spPr>
          <a:xfrm>
            <a:off x="1903853" y="1035153"/>
            <a:ext cx="2353813" cy="2037600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6"/>
          <p:cNvSpPr txBox="1"/>
          <p:nvPr/>
        </p:nvSpPr>
        <p:spPr>
          <a:xfrm>
            <a:off x="2529809" y="18175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360 VIDEO</a:t>
            </a:r>
            <a:endParaRPr sz="11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9" name="Google Shape;399;p36"/>
          <p:cNvSpPr txBox="1"/>
          <p:nvPr/>
        </p:nvSpPr>
        <p:spPr>
          <a:xfrm>
            <a:off x="5313611" y="3133061"/>
            <a:ext cx="1164301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Nunito Sans"/>
                <a:sym typeface="Nunito Sans"/>
              </a:rPr>
              <a:t>EMPATHY</a:t>
            </a:r>
            <a:endParaRPr lang="nl-NL">
              <a:solidFill>
                <a:schemeClr val="dk1"/>
              </a:solidFill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4782212" y="2443900"/>
            <a:ext cx="2227101" cy="1928666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3"/>
                </a:lnTo>
                <a:lnTo>
                  <a:pt x="43329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6"/>
          <p:cNvSpPr txBox="1"/>
          <p:nvPr/>
        </p:nvSpPr>
        <p:spPr>
          <a:xfrm>
            <a:off x="4103572" y="2215204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" sz="11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360 SCENARIOS</a:t>
            </a:r>
            <a:endParaRPr lang="es" sz="1100" b="1">
              <a:solidFill>
                <a:schemeClr val="lt1"/>
              </a:solidFill>
              <a:latin typeface="Nunito Sans"/>
              <a:ea typeface="Nunito Sans"/>
              <a:cs typeface="Nunito Sans"/>
            </a:endParaRPr>
          </a:p>
        </p:txBody>
      </p:sp>
      <p:sp>
        <p:nvSpPr>
          <p:cNvPr id="404" name="Google Shape;404;p36"/>
          <p:cNvSpPr txBox="1"/>
          <p:nvPr/>
        </p:nvSpPr>
        <p:spPr>
          <a:xfrm>
            <a:off x="6539513" y="21826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lt1"/>
                </a:solidFill>
                <a:latin typeface="Nunito Sans"/>
                <a:ea typeface="Nunito Sans"/>
                <a:cs typeface="Nunito Sans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54930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45839897-9512-4717-B2CF-E97D9E9F7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3" r="13291"/>
          <a:stretch/>
        </p:blipFill>
        <p:spPr bwMode="auto">
          <a:xfrm>
            <a:off x="-1269773" y="0"/>
            <a:ext cx="6512825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46;p22">
            <a:extLst>
              <a:ext uri="{FF2B5EF4-FFF2-40B4-BE49-F238E27FC236}">
                <a16:creationId xmlns:a16="http://schemas.microsoft.com/office/drawing/2014/main" id="{E3EF6BB9-C8FE-4DF8-8767-439A8178A29B}"/>
              </a:ext>
            </a:extLst>
          </p:cNvPr>
          <p:cNvSpPr/>
          <p:nvPr/>
        </p:nvSpPr>
        <p:spPr>
          <a:xfrm>
            <a:off x="4258040" y="0"/>
            <a:ext cx="2999578" cy="532217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8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YOU!</a:t>
            </a:r>
            <a:endParaRPr/>
          </a:p>
        </p:txBody>
      </p:sp>
      <p:sp>
        <p:nvSpPr>
          <p:cNvPr id="442" name="Google Shape;442;p38"/>
          <p:cNvSpPr txBox="1">
            <a:spLocks noGrp="1"/>
          </p:cNvSpPr>
          <p:nvPr>
            <p:ph type="ctrTitle" idx="2"/>
          </p:nvPr>
        </p:nvSpPr>
        <p:spPr>
          <a:xfrm>
            <a:off x="4258040" y="2299750"/>
            <a:ext cx="3167773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Does anyone have any questions?</a:t>
            </a:r>
            <a:endParaRPr sz="1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1"/>
          <p:cNvSpPr txBox="1">
            <a:spLocks noGrp="1"/>
          </p:cNvSpPr>
          <p:nvPr>
            <p:ph type="ctrTitle"/>
          </p:nvPr>
        </p:nvSpPr>
        <p:spPr>
          <a:xfrm>
            <a:off x="993702" y="2361976"/>
            <a:ext cx="191307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VR, Volumetric Capture &amp; 360 videos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added value 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volumetric characters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360 videos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1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 &amp; recommendations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37" name="Google Shape;137;p21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21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2AF9F2D7-6039-4306-A9A6-0B8A767FB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1"/>
          <a:stretch/>
        </p:blipFill>
        <p:spPr bwMode="auto">
          <a:xfrm>
            <a:off x="1268360" y="3175"/>
            <a:ext cx="7875640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6;p22">
            <a:extLst>
              <a:ext uri="{FF2B5EF4-FFF2-40B4-BE49-F238E27FC236}">
                <a16:creationId xmlns:a16="http://schemas.microsoft.com/office/drawing/2014/main" id="{D0AFCBCD-5408-42CA-9E90-4E406025908B}"/>
              </a:ext>
            </a:extLst>
          </p:cNvPr>
          <p:cNvSpPr/>
          <p:nvPr/>
        </p:nvSpPr>
        <p:spPr>
          <a:xfrm>
            <a:off x="-1236675" y="-14514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ctrTitle"/>
          </p:nvPr>
        </p:nvSpPr>
        <p:spPr>
          <a:xfrm flipH="1">
            <a:off x="1364225" y="1987053"/>
            <a:ext cx="3207775" cy="2290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VR, Volumetric Capture &amp; 360 videos</a:t>
            </a:r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 flipH="1">
            <a:off x="-447676" y="-2857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2" name="Google Shape;152;p23"/>
          <p:cNvSpPr txBox="1">
            <a:spLocks noGrp="1"/>
          </p:cNvSpPr>
          <p:nvPr>
            <p:ph type="ctrTitle"/>
          </p:nvPr>
        </p:nvSpPr>
        <p:spPr>
          <a:xfrm>
            <a:off x="685800" y="1659512"/>
            <a:ext cx="3812124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Virtual Reality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1"/>
          </p:nvPr>
        </p:nvSpPr>
        <p:spPr>
          <a:xfrm>
            <a:off x="685799" y="2558200"/>
            <a:ext cx="3128164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Simulated experience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lt1"/>
                </a:solidFill>
              </a:rPr>
              <a:t>Immersion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VR museum for project “Being There”</a:t>
            </a:r>
            <a:endParaRPr lang="en-GB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>
              <a:solidFill>
                <a:schemeClr val="lt1"/>
              </a:solidFill>
            </a:endParaRPr>
          </a:p>
        </p:txBody>
      </p:sp>
      <p:pic>
        <p:nvPicPr>
          <p:cNvPr id="6146" name="Picture 2" descr="Facebook's Oculus Quest 2 takes wireless VR to the next level">
            <a:extLst>
              <a:ext uri="{FF2B5EF4-FFF2-40B4-BE49-F238E27FC236}">
                <a16:creationId xmlns:a16="http://schemas.microsoft.com/office/drawing/2014/main" id="{B24EEC90-0AD6-49A1-AF9C-66D48F618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27"/>
          <a:stretch/>
        </p:blipFill>
        <p:spPr bwMode="auto">
          <a:xfrm>
            <a:off x="3532239" y="-39974"/>
            <a:ext cx="6009967" cy="51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53C2757F-8530-4378-BCF4-C008CE9C2FF7}"/>
              </a:ext>
            </a:extLst>
          </p:cNvPr>
          <p:cNvSpPr/>
          <p:nvPr/>
        </p:nvSpPr>
        <p:spPr>
          <a:xfrm>
            <a:off x="3532238" y="-42125"/>
            <a:ext cx="1763661" cy="520065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The Brief History of Volumetric Filmmaking | by James George | Volumetric  Filmmaking | Medium">
            <a:extLst>
              <a:ext uri="{FF2B5EF4-FFF2-40B4-BE49-F238E27FC236}">
                <a16:creationId xmlns:a16="http://schemas.microsoft.com/office/drawing/2014/main" id="{2965EE4D-5583-4494-8399-CF64166CB0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100" y="-1"/>
            <a:ext cx="9144000" cy="52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5816BA48-2073-4C97-93EB-576C689DA38F}"/>
              </a:ext>
            </a:extLst>
          </p:cNvPr>
          <p:cNvSpPr/>
          <p:nvPr/>
        </p:nvSpPr>
        <p:spPr>
          <a:xfrm>
            <a:off x="2599357" y="-280219"/>
            <a:ext cx="3270336" cy="542371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8334-B727-4971-BFAA-AE5F48C31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93" y="1631065"/>
            <a:ext cx="3867300" cy="970500"/>
          </a:xfrm>
        </p:spPr>
        <p:txBody>
          <a:bodyPr/>
          <a:lstStyle/>
          <a:p>
            <a:r>
              <a:rPr lang="en-US"/>
              <a:t>Volumetric Capture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AAC9D1-AEF4-4E55-A419-037F73559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716" y="2513488"/>
            <a:ext cx="3661409" cy="970500"/>
          </a:xfrm>
        </p:spPr>
        <p:txBody>
          <a:bodyPr/>
          <a:lstStyle/>
          <a:p>
            <a:pPr>
              <a:buFontTx/>
              <a:buChar char="-"/>
            </a:pPr>
            <a:r>
              <a:rPr lang="en-GB"/>
              <a:t>New technology </a:t>
            </a:r>
          </a:p>
          <a:p>
            <a:pPr>
              <a:buFontTx/>
              <a:buChar char="-"/>
            </a:pPr>
            <a:r>
              <a:rPr lang="en-GB"/>
              <a:t>Creating a 3d model of a real person</a:t>
            </a:r>
          </a:p>
          <a:p>
            <a:pPr>
              <a:buFontTx/>
              <a:buChar char="-"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358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4721-427C-43EC-BFD8-C98487613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360 videos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AFFE7-1719-41EE-8411-F88C6921E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948" y="2513488"/>
            <a:ext cx="3499177" cy="970500"/>
          </a:xfrm>
        </p:spPr>
        <p:txBody>
          <a:bodyPr/>
          <a:lstStyle/>
          <a:p>
            <a:pPr>
              <a:buFontTx/>
              <a:buChar char="-"/>
            </a:pPr>
            <a:r>
              <a:rPr lang="en-GB"/>
              <a:t>All around video</a:t>
            </a:r>
          </a:p>
          <a:p>
            <a:pPr>
              <a:buFontTx/>
              <a:buChar char="-"/>
            </a:pPr>
            <a:r>
              <a:rPr lang="en-US"/>
              <a:t>360 camera </a:t>
            </a:r>
          </a:p>
          <a:p>
            <a:pPr>
              <a:buFontTx/>
              <a:buChar char="-"/>
            </a:pPr>
            <a:r>
              <a:rPr lang="en-US"/>
              <a:t>Showing reality</a:t>
            </a:r>
            <a:endParaRPr lang="en-NL"/>
          </a:p>
        </p:txBody>
      </p:sp>
      <p:pic>
        <p:nvPicPr>
          <p:cNvPr id="8194" name="Picture 2" descr="Rover's Panorama of Entrance to 'Murray Buttes' on Mars – NASA's Mars  Exploration Program">
            <a:extLst>
              <a:ext uri="{FF2B5EF4-FFF2-40B4-BE49-F238E27FC236}">
                <a16:creationId xmlns:a16="http://schemas.microsoft.com/office/drawing/2014/main" id="{1E3897BB-36E9-4B81-93C7-4DE34B3E4F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583" y="0"/>
            <a:ext cx="92395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4E676EA1-4435-42CC-9855-43B7F3DCE415}"/>
              </a:ext>
            </a:extLst>
          </p:cNvPr>
          <p:cNvSpPr/>
          <p:nvPr/>
        </p:nvSpPr>
        <p:spPr>
          <a:xfrm>
            <a:off x="3126157" y="-280218"/>
            <a:ext cx="3270336" cy="5423718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14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8173F72-F072-4905-AB88-3086279E9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9"/>
          <a:stretch/>
        </p:blipFill>
        <p:spPr bwMode="auto">
          <a:xfrm>
            <a:off x="0" y="1588"/>
            <a:ext cx="5722374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46;p22">
            <a:extLst>
              <a:ext uri="{FF2B5EF4-FFF2-40B4-BE49-F238E27FC236}">
                <a16:creationId xmlns:a16="http://schemas.microsoft.com/office/drawing/2014/main" id="{5C017645-4212-403A-9C99-0455623BFF7A}"/>
              </a:ext>
            </a:extLst>
          </p:cNvPr>
          <p:cNvSpPr/>
          <p:nvPr/>
        </p:nvSpPr>
        <p:spPr>
          <a:xfrm>
            <a:off x="4188543" y="-101246"/>
            <a:ext cx="3355258" cy="532217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added value</a:t>
            </a: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360 VIDEOS?</a:t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121483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3385951" y="1387217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5424158" y="210541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900">
                <a:solidFill>
                  <a:schemeClr val="lt1"/>
                </a:solidFill>
              </a:rPr>
              <a:t>SHOW THE REALITY</a:t>
            </a:r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1"/>
          </p:nvPr>
        </p:nvSpPr>
        <p:spPr>
          <a:xfrm flipH="1">
            <a:off x="1432475" y="288965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With a 360 video we’ll be able to show the reality and the real world. Something that hasn’t been shown in the VR museum yet.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ctrTitle" idx="3"/>
          </p:nvPr>
        </p:nvSpPr>
        <p:spPr>
          <a:xfrm flipH="1">
            <a:off x="5767624" y="2438999"/>
            <a:ext cx="1146475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</a:rPr>
              <a:t>ESTABLISHING SPACE 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4"/>
          </p:nvPr>
        </p:nvSpPr>
        <p:spPr>
          <a:xfrm flipH="1">
            <a:off x="5641808" y="2754822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With a 360 video we’ll be able to show the real space, giving more meaning to the virtual space. Making users realise that it’s a real building that needs help.</a:t>
            </a:r>
          </a:p>
        </p:txBody>
      </p:sp>
      <p:sp>
        <p:nvSpPr>
          <p:cNvPr id="168" name="Google Shape;168;p24"/>
          <p:cNvSpPr txBox="1">
            <a:spLocks noGrp="1"/>
          </p:cNvSpPr>
          <p:nvPr>
            <p:ph type="ctrTitle" idx="5"/>
          </p:nvPr>
        </p:nvSpPr>
        <p:spPr>
          <a:xfrm flipH="1">
            <a:off x="3718907" y="1755283"/>
            <a:ext cx="1267588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tx1"/>
                </a:solidFill>
              </a:rPr>
              <a:t>CREATES EMPATHY</a:t>
            </a:r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6"/>
          </p:nvPr>
        </p:nvSpPr>
        <p:spPr>
          <a:xfrm flipH="1">
            <a:off x="3652871" y="2086500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Seeing a real human going through something will create more empathy than only showing animations. </a:t>
            </a:r>
          </a:p>
        </p:txBody>
      </p:sp>
      <p:sp>
        <p:nvSpPr>
          <p:cNvPr id="172" name="Google Shape;172;p24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34693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51BDEF06A1E4F8E83905A84194D54" ma:contentTypeVersion="10" ma:contentTypeDescription="Create a new document." ma:contentTypeScope="" ma:versionID="82ef001005f5cb1963f5ac0a4ed97c54">
  <xsd:schema xmlns:xsd="http://www.w3.org/2001/XMLSchema" xmlns:xs="http://www.w3.org/2001/XMLSchema" xmlns:p="http://schemas.microsoft.com/office/2006/metadata/properties" xmlns:ns2="a1f1cfed-d1d6-496a-965e-32f3549c1bad" targetNamespace="http://schemas.microsoft.com/office/2006/metadata/properties" ma:root="true" ma:fieldsID="769a4a78f3215b62667187dc6031d8e2" ns2:_="">
    <xsd:import namespace="a1f1cfed-d1d6-496a-965e-32f3549c1b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f1cfed-d1d6-496a-965e-32f3549c1b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E538E1-3434-485D-9A60-78B3DD613CAA}"/>
</file>

<file path=customXml/itemProps2.xml><?xml version="1.0" encoding="utf-8"?>
<ds:datastoreItem xmlns:ds="http://schemas.openxmlformats.org/officeDocument/2006/customXml" ds:itemID="{A806F1FE-E6E8-483A-B9BF-63B580A8E1EF}"/>
</file>

<file path=customXml/itemProps3.xml><?xml version="1.0" encoding="utf-8"?>
<ds:datastoreItem xmlns:ds="http://schemas.openxmlformats.org/officeDocument/2006/customXml" ds:itemID="{8A71992A-CB64-4FFF-B8DD-DD0796C8F92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981</Words>
  <Application>Microsoft Office PowerPoint</Application>
  <PresentationFormat>Diavoorstelling (16:9)</PresentationFormat>
  <Paragraphs>210</Paragraphs>
  <Slides>27</Slides>
  <Notes>22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5" baseType="lpstr">
      <vt:lpstr>Nexus Sans</vt:lpstr>
      <vt:lpstr>Nunito Sans</vt:lpstr>
      <vt:lpstr>Fira Sans Extra Condensed Medium</vt:lpstr>
      <vt:lpstr>Pontano Sans</vt:lpstr>
      <vt:lpstr>Assistant ExtraLight</vt:lpstr>
      <vt:lpstr>Arial</vt:lpstr>
      <vt:lpstr>Nunito Sans ExtraBold</vt:lpstr>
      <vt:lpstr>Marketing Newsletter</vt:lpstr>
      <vt:lpstr>Being There  Volumetric Characters &amp; 360 storyboards</vt:lpstr>
      <vt:lpstr>First Virtual Reality Museum for Migrant Women: creating engagement and innovative participatory design approaches through Virtual Reality Spaces.</vt:lpstr>
      <vt:lpstr>TABLE OF CONTENTS</vt:lpstr>
      <vt:lpstr>Introduction VR, Volumetric Capture &amp; 360 videos</vt:lpstr>
      <vt:lpstr>Virtual Reality</vt:lpstr>
      <vt:lpstr>Volumetric Capture</vt:lpstr>
      <vt:lpstr>360 videos</vt:lpstr>
      <vt:lpstr>The added value</vt:lpstr>
      <vt:lpstr>WHY 360 VIDEOS?</vt:lpstr>
      <vt:lpstr>WHY NOT JUST 360 VIDEOS?</vt:lpstr>
      <vt:lpstr>The Volumetric Characters</vt:lpstr>
      <vt:lpstr>Character 1 The Woman</vt:lpstr>
      <vt:lpstr>PowerPoint-presentatie</vt:lpstr>
      <vt:lpstr>PowerPoint-presentatie</vt:lpstr>
      <vt:lpstr>PowerPoint-presentatie</vt:lpstr>
      <vt:lpstr>PowerPoint-presentatie</vt:lpstr>
      <vt:lpstr>Using Minecraft to create a 360 storyboard  </vt:lpstr>
      <vt:lpstr>The volumetric studio</vt:lpstr>
      <vt:lpstr>Script book Interaction 4</vt:lpstr>
      <vt:lpstr>360 videos</vt:lpstr>
      <vt:lpstr>PowerPoint-presentatie</vt:lpstr>
      <vt:lpstr>PowerPoint-presentatie</vt:lpstr>
      <vt:lpstr>PowerPoint-presentatie</vt:lpstr>
      <vt:lpstr>Risk assessment</vt:lpstr>
      <vt:lpstr>Conclusions &amp; recommendations</vt:lpstr>
      <vt:lpstr>Conclusions &amp; Recommendations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There  Volumetric Characters &amp; 360 storyboards</dc:title>
  <dc:creator>Isade</dc:creator>
  <cp:lastModifiedBy>Kersten, Tim (191462)</cp:lastModifiedBy>
  <cp:revision>2</cp:revision>
  <dcterms:modified xsi:type="dcterms:W3CDTF">2021-02-03T14:36:54Z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0x0101000F151BDEF06A1E4F8E83905A84194D54</vt:lpwstr>
  </property>
</Properties>
</file>